
<file path=[Content_Types].xml><?xml version="1.0" encoding="utf-8"?>
<Types xmlns="http://schemas.openxmlformats.org/package/2006/content-types">
  <Default Extension="png" ContentType="image/png"/>
  <Default Extension="m4a" ContentType="audio/mp4"/>
  <Default Extension="emf" ContentType="image/x-emf"/>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16" r:id="rId3"/>
    <p:sldId id="400" r:id="rId4"/>
    <p:sldId id="451" r:id="rId5"/>
    <p:sldId id="452" r:id="rId6"/>
    <p:sldId id="453" r:id="rId7"/>
    <p:sldId id="461" r:id="rId8"/>
    <p:sldId id="462" r:id="rId9"/>
    <p:sldId id="456" r:id="rId10"/>
    <p:sldId id="457" r:id="rId11"/>
    <p:sldId id="458" r:id="rId12"/>
    <p:sldId id="459" r:id="rId13"/>
    <p:sldId id="460" r:id="rId14"/>
    <p:sldId id="464" r:id="rId15"/>
    <p:sldId id="465" r:id="rId16"/>
    <p:sldId id="466" r:id="rId17"/>
    <p:sldId id="467" r:id="rId18"/>
    <p:sldId id="815" r:id="rId19"/>
    <p:sldId id="699" r:id="rId20"/>
    <p:sldId id="814" r:id="rId21"/>
    <p:sldId id="463" r:id="rId22"/>
    <p:sldId id="816" r:id="rId23"/>
    <p:sldId id="817" r:id="rId24"/>
    <p:sldId id="818" r:id="rId25"/>
    <p:sldId id="454" r:id="rId26"/>
    <p:sldId id="455" r:id="rId27"/>
    <p:sldId id="258" r:id="rId28"/>
    <p:sldId id="697" r:id="rId29"/>
    <p:sldId id="444" r:id="rId30"/>
    <p:sldId id="446" r:id="rId31"/>
    <p:sldId id="445" r:id="rId32"/>
    <p:sldId id="447" r:id="rId33"/>
    <p:sldId id="448" r:id="rId34"/>
    <p:sldId id="288" r:id="rId35"/>
    <p:sldId id="413" r:id="rId36"/>
    <p:sldId id="414" r:id="rId37"/>
    <p:sldId id="315" r:id="rId38"/>
    <p:sldId id="316" r:id="rId39"/>
    <p:sldId id="317" r:id="rId40"/>
    <p:sldId id="318" r:id="rId41"/>
    <p:sldId id="262" r:id="rId42"/>
    <p:sldId id="261" r:id="rId43"/>
    <p:sldId id="259" r:id="rId44"/>
    <p:sldId id="260" r:id="rId45"/>
    <p:sldId id="490" r:id="rId46"/>
    <p:sldId id="412" r:id="rId47"/>
    <p:sldId id="541" r:id="rId48"/>
    <p:sldId id="698" r:id="rId49"/>
    <p:sldId id="327" r:id="rId50"/>
    <p:sldId id="328" r:id="rId51"/>
    <p:sldId id="263" r:id="rId52"/>
    <p:sldId id="502" r:id="rId53"/>
    <p:sldId id="503" r:id="rId54"/>
    <p:sldId id="264" r:id="rId55"/>
    <p:sldId id="468" r:id="rId56"/>
    <p:sldId id="470" r:id="rId57"/>
    <p:sldId id="471" r:id="rId58"/>
    <p:sldId id="696" r:id="rId59"/>
    <p:sldId id="638" r:id="rId60"/>
    <p:sldId id="639" r:id="rId61"/>
    <p:sldId id="640" r:id="rId62"/>
    <p:sldId id="25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73" d="100"/>
          <a:sy n="73" d="100"/>
        </p:scale>
        <p:origin x="582" y="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C2F1-730D-483B-B47E-C44A5FE45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B1AA09-49BD-4B2A-A202-560DBFA9B3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F42470-AF3F-4BF9-A68E-D4800A82258C}"/>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5" name="Footer Placeholder 4">
            <a:extLst>
              <a:ext uri="{FF2B5EF4-FFF2-40B4-BE49-F238E27FC236}">
                <a16:creationId xmlns:a16="http://schemas.microsoft.com/office/drawing/2014/main" id="{D20A6129-D82B-4021-88E6-E183CA445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93821-42C5-4903-ACF3-C8E2EA7A8A30}"/>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2978175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B3EF-95B7-498F-9A3C-7523D448DF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237859-9F3D-42B0-8753-85E7860A0E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C6A77-0F64-4F77-9D77-7F585D4DF00C}"/>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5" name="Footer Placeholder 4">
            <a:extLst>
              <a:ext uri="{FF2B5EF4-FFF2-40B4-BE49-F238E27FC236}">
                <a16:creationId xmlns:a16="http://schemas.microsoft.com/office/drawing/2014/main" id="{F8871EF8-1FAA-4FB1-A60D-986069ABB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8B1342-6AE0-406C-81A6-917F3DAA0D3C}"/>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62899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3C2257-8493-4DB4-97F1-E9238233D1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6AC257-BD21-484C-8E04-F63466DF19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4060B-B6C2-4AAB-88EE-7BCA51E59E35}"/>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5" name="Footer Placeholder 4">
            <a:extLst>
              <a:ext uri="{FF2B5EF4-FFF2-40B4-BE49-F238E27FC236}">
                <a16:creationId xmlns:a16="http://schemas.microsoft.com/office/drawing/2014/main" id="{0297BA6D-91B8-4E0F-82D9-15CA38E05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F0971-05E1-4382-96FE-DBC1B5A92095}"/>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2715448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0699-A801-4366-BA99-B49188120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9CD25-90FB-407E-825E-A79A18A8A67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93AED-D765-4C68-83F6-17554D8A35F2}"/>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5" name="Footer Placeholder 4">
            <a:extLst>
              <a:ext uri="{FF2B5EF4-FFF2-40B4-BE49-F238E27FC236}">
                <a16:creationId xmlns:a16="http://schemas.microsoft.com/office/drawing/2014/main" id="{582F0771-A63F-4AB7-AA2C-3EA4BF894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F3214-AC82-4AF4-80DD-5ADB1B16D2B1}"/>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984957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39FA-7325-436B-80C5-76B0D4E326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EFA9F-501F-4FC7-A52B-D058B837D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49C0BF-37A9-44E8-B8BC-6A397E1424EC}"/>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5" name="Footer Placeholder 4">
            <a:extLst>
              <a:ext uri="{FF2B5EF4-FFF2-40B4-BE49-F238E27FC236}">
                <a16:creationId xmlns:a16="http://schemas.microsoft.com/office/drawing/2014/main" id="{608B4625-A9E7-4A99-89DE-6DE35E447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E1A81-E853-4335-B005-02CF94330AB0}"/>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422476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4B030-C00D-469D-A6A0-3551013B2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7FDBD-F418-4979-BDAA-9F904FE817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EBC542-DA0B-4EA0-9D8C-64FA19B8BEE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D8B786-C758-470F-9ABE-16CF1BBDF91D}"/>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6" name="Footer Placeholder 5">
            <a:extLst>
              <a:ext uri="{FF2B5EF4-FFF2-40B4-BE49-F238E27FC236}">
                <a16:creationId xmlns:a16="http://schemas.microsoft.com/office/drawing/2014/main" id="{F19F9330-F6B7-4E9A-99AF-56D4DE906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CD037-25FE-45D4-A09E-56709230B1CB}"/>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836145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5421-67B2-432E-A6A4-0E42DDB6AA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C67375-0949-41AD-8A55-0DD15D0E4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C8BC82A-E33D-4A09-A2A5-3B7F4A13C8E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4C9AF5-E9E6-4A80-9DC7-B4491704B5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7F5654-6687-4FD7-80AC-4D406BA386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F20D9E-129C-46A8-85C1-7F14BFBFD0D9}"/>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8" name="Footer Placeholder 7">
            <a:extLst>
              <a:ext uri="{FF2B5EF4-FFF2-40B4-BE49-F238E27FC236}">
                <a16:creationId xmlns:a16="http://schemas.microsoft.com/office/drawing/2014/main" id="{1D3FBF50-AFA5-430F-B3FC-8CBA35133A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852A3A-94BD-430E-AB78-9B0D461094E9}"/>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210639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142A-84C1-4E04-B527-73E648E4FB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C43FF-407D-4D4D-A978-613E1FA6E2C2}"/>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4" name="Footer Placeholder 3">
            <a:extLst>
              <a:ext uri="{FF2B5EF4-FFF2-40B4-BE49-F238E27FC236}">
                <a16:creationId xmlns:a16="http://schemas.microsoft.com/office/drawing/2014/main" id="{0E755E43-63A7-4011-8E66-31AC693F8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BB0FF4-38E2-42BF-97E3-7E65C48327A6}"/>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163192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7B8BDA-E1C3-4426-A0EF-790CD70A0017}"/>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3" name="Footer Placeholder 2">
            <a:extLst>
              <a:ext uri="{FF2B5EF4-FFF2-40B4-BE49-F238E27FC236}">
                <a16:creationId xmlns:a16="http://schemas.microsoft.com/office/drawing/2014/main" id="{D9A50B6F-CFD8-468B-A447-BCCDDB00A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C0E72-67AB-49A5-A7DE-1C758934D510}"/>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20589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4F0A-5055-4AFA-8A40-B8CC97C52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259706-E412-4A03-AEB1-405B869B07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7EDD8A-4612-4AF2-92AF-AD1A78469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140F8F-F6E4-4948-9466-A3B80A729859}"/>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6" name="Footer Placeholder 5">
            <a:extLst>
              <a:ext uri="{FF2B5EF4-FFF2-40B4-BE49-F238E27FC236}">
                <a16:creationId xmlns:a16="http://schemas.microsoft.com/office/drawing/2014/main" id="{47AD44FF-E3F6-44D7-821A-82A6AAFE7E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EB547-286C-4CA9-8231-5506AAA10C56}"/>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9287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34AE-A088-4C29-84FD-2DAA554E1A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BB470E-3800-4B21-9075-FBF04EF96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F2CB43-2211-460B-BC8F-2A8C8AAE1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E5D2DF-CEC3-46C2-A383-222B296A727D}"/>
              </a:ext>
            </a:extLst>
          </p:cNvPr>
          <p:cNvSpPr>
            <a:spLocks noGrp="1"/>
          </p:cNvSpPr>
          <p:nvPr>
            <p:ph type="dt" sz="half" idx="10"/>
          </p:nvPr>
        </p:nvSpPr>
        <p:spPr/>
        <p:txBody>
          <a:bodyPr/>
          <a:lstStyle/>
          <a:p>
            <a:fld id="{8F36A624-14B4-4628-A89F-6E912E44B10E}" type="datetimeFigureOut">
              <a:rPr lang="en-US" smtClean="0"/>
              <a:t>11/8/2018</a:t>
            </a:fld>
            <a:endParaRPr lang="en-US"/>
          </a:p>
        </p:txBody>
      </p:sp>
      <p:sp>
        <p:nvSpPr>
          <p:cNvPr id="6" name="Footer Placeholder 5">
            <a:extLst>
              <a:ext uri="{FF2B5EF4-FFF2-40B4-BE49-F238E27FC236}">
                <a16:creationId xmlns:a16="http://schemas.microsoft.com/office/drawing/2014/main" id="{7BDBD218-A1E8-4D99-A42A-B9D72ECBB4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897CC-CD07-48B1-8662-0C7B76D670CD}"/>
              </a:ext>
            </a:extLst>
          </p:cNvPr>
          <p:cNvSpPr>
            <a:spLocks noGrp="1"/>
          </p:cNvSpPr>
          <p:nvPr>
            <p:ph type="sldNum" sz="quarter" idx="12"/>
          </p:nvPr>
        </p:nvSpPr>
        <p:spPr/>
        <p:txBody>
          <a:bodyPr/>
          <a:lstStyle/>
          <a:p>
            <a:fld id="{BA9B4DA0-AF26-4B9A-B253-07EA0BD6260F}" type="slidenum">
              <a:rPr lang="en-US" smtClean="0"/>
              <a:t>‹#›</a:t>
            </a:fld>
            <a:endParaRPr lang="en-US"/>
          </a:p>
        </p:txBody>
      </p:sp>
    </p:spTree>
    <p:extLst>
      <p:ext uri="{BB962C8B-B14F-4D97-AF65-F5344CB8AC3E}">
        <p14:creationId xmlns:p14="http://schemas.microsoft.com/office/powerpoint/2010/main" val="3835728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0FB331-DD2D-4139-BB40-8C569F083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54B671-10ED-4887-9311-A22B9490A3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E2DF5-447E-4DD0-B66C-EA02488D7D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6A624-14B4-4628-A89F-6E912E44B10E}" type="datetimeFigureOut">
              <a:rPr lang="en-US" smtClean="0"/>
              <a:t>11/8/2018</a:t>
            </a:fld>
            <a:endParaRPr lang="en-US"/>
          </a:p>
        </p:txBody>
      </p:sp>
      <p:sp>
        <p:nvSpPr>
          <p:cNvPr id="5" name="Footer Placeholder 4">
            <a:extLst>
              <a:ext uri="{FF2B5EF4-FFF2-40B4-BE49-F238E27FC236}">
                <a16:creationId xmlns:a16="http://schemas.microsoft.com/office/drawing/2014/main" id="{C3E10DA8-202C-45A4-9EAF-CDFDA1780C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71917-0F0C-49A0-9483-863AB84CFE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B4DA0-AF26-4B9A-B253-07EA0BD6260F}" type="slidenum">
              <a:rPr lang="en-US" smtClean="0"/>
              <a:t>‹#›</a:t>
            </a:fld>
            <a:endParaRPr lang="en-US"/>
          </a:p>
        </p:txBody>
      </p:sp>
    </p:spTree>
    <p:extLst>
      <p:ext uri="{BB962C8B-B14F-4D97-AF65-F5344CB8AC3E}">
        <p14:creationId xmlns:p14="http://schemas.microsoft.com/office/powerpoint/2010/main" val="2588415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Facebook%E2%80%93Cambridge_Analytica_data_scandal" TargetMode="External"/><Relationship Id="rId2" Type="http://schemas.openxmlformats.org/officeDocument/2006/relationships/hyperlink" Target="https://www.washingtonpost.com/news/the-switch/wp/2018/04/04/facebook-said-the-personal-data-of-most-its-2-billion-users-has-been-collected-and-shared-with-outsiders/?noredirect=on&amp;utm_term=.b73898f99cc0" TargetMode="External"/><Relationship Id="rId1" Type="http://schemas.openxmlformats.org/officeDocument/2006/relationships/slideLayout" Target="../slideLayouts/slideLayout2.xml"/><Relationship Id="rId4" Type="http://schemas.openxmlformats.org/officeDocument/2006/relationships/hyperlink" Target="https://www.bbc.com/news/av/technology-43674480/facebook-data-how-it-was-used-by-cambridge-analytic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en.wikipedia.org/wiki/Security_event_manager" TargetMode="External"/><Relationship Id="rId4" Type="http://schemas.openxmlformats.org/officeDocument/2006/relationships/hyperlink" Target="https://en.wikipedia.org/wiki/Security_information_managemen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www.vico.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en.wikipedia.org/wiki/ARM_Holdings"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United_States_Department_of_Defense"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A775-F0EE-4556-9BB2-2E6021DDFA20}"/>
              </a:ext>
            </a:extLst>
          </p:cNvPr>
          <p:cNvSpPr>
            <a:spLocks noGrp="1"/>
          </p:cNvSpPr>
          <p:nvPr>
            <p:ph type="ctrTitle"/>
          </p:nvPr>
        </p:nvSpPr>
        <p:spPr/>
        <p:txBody>
          <a:bodyPr>
            <a:noAutofit/>
          </a:bodyPr>
          <a:lstStyle/>
          <a:p>
            <a:pPr marL="0" indent="0"/>
            <a:r>
              <a:rPr lang="en-US" sz="3600" b="1" dirty="0"/>
              <a:t>Chapter 11. New defenses </a:t>
            </a:r>
            <a:endParaRPr lang="en-US" sz="3600" dirty="0"/>
          </a:p>
        </p:txBody>
      </p:sp>
      <p:sp>
        <p:nvSpPr>
          <p:cNvPr id="3" name="Subtitle 2">
            <a:extLst>
              <a:ext uri="{FF2B5EF4-FFF2-40B4-BE49-F238E27FC236}">
                <a16:creationId xmlns:a16="http://schemas.microsoft.com/office/drawing/2014/main" id="{2438277D-830A-42BE-9417-401F04E60A44}"/>
              </a:ext>
            </a:extLst>
          </p:cNvPr>
          <p:cNvSpPr>
            <a:spLocks noGrp="1"/>
          </p:cNvSpPr>
          <p:nvPr>
            <p:ph type="subTitle" idx="1"/>
          </p:nvPr>
        </p:nvSpPr>
        <p:spPr>
          <a:xfrm>
            <a:off x="2243704" y="3602038"/>
            <a:ext cx="8424296" cy="1655762"/>
          </a:xfrm>
        </p:spPr>
        <p:txBody>
          <a:bodyPr>
            <a:normAutofit/>
          </a:bodyPr>
          <a:lstStyle/>
          <a:p>
            <a:pPr algn="l"/>
            <a:r>
              <a:rPr lang="en-US" dirty="0"/>
              <a:t>Analytics and threat intelligence to detect attacks. SIEM. Deception-based defenses. Honeypots. Zone isolation. Ecosystem attestation</a:t>
            </a:r>
            <a:br>
              <a:rPr lang="en-US" dirty="0"/>
            </a:br>
            <a:endParaRPr lang="en-US" dirty="0"/>
          </a:p>
        </p:txBody>
      </p:sp>
    </p:spTree>
    <p:extLst>
      <p:ext uri="{BB962C8B-B14F-4D97-AF65-F5344CB8AC3E}">
        <p14:creationId xmlns:p14="http://schemas.microsoft.com/office/powerpoint/2010/main" val="1473523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1" y="931231"/>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p:cNvSpPr txBox="1"/>
          <p:nvPr/>
        </p:nvSpPr>
        <p:spPr>
          <a:xfrm>
            <a:off x="3108680" y="985493"/>
            <a:ext cx="96039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Attacker</a:t>
            </a:r>
          </a:p>
        </p:txBody>
      </p:sp>
      <p:cxnSp>
        <p:nvCxnSpPr>
          <p:cNvPr id="7" name="Straight Connector 6"/>
          <p:cNvCxnSpPr/>
          <p:nvPr/>
        </p:nvCxnSpPr>
        <p:spPr>
          <a:xfrm>
            <a:off x="4165599" y="1184662"/>
            <a:ext cx="12801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rot="2700000">
            <a:off x="5952345" y="1476388"/>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 name="Straight Connector 11"/>
          <p:cNvCxnSpPr/>
          <p:nvPr/>
        </p:nvCxnSpPr>
        <p:spPr>
          <a:xfrm>
            <a:off x="5999470" y="1600197"/>
            <a:ext cx="3396" cy="365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131258" y="932129"/>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p:cNvSpPr txBox="1"/>
          <p:nvPr/>
        </p:nvSpPr>
        <p:spPr>
          <a:xfrm>
            <a:off x="8304616" y="986391"/>
            <a:ext cx="78566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Server</a:t>
            </a:r>
          </a:p>
        </p:txBody>
      </p:sp>
      <p:sp>
        <p:nvSpPr>
          <p:cNvPr id="19" name="Rectangle 18"/>
          <p:cNvSpPr/>
          <p:nvPr/>
        </p:nvSpPr>
        <p:spPr>
          <a:xfrm>
            <a:off x="5452533" y="939539"/>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extBox 19"/>
          <p:cNvSpPr txBox="1"/>
          <p:nvPr/>
        </p:nvSpPr>
        <p:spPr>
          <a:xfrm>
            <a:off x="5452532" y="993801"/>
            <a:ext cx="1111330"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Honeypot</a:t>
            </a:r>
            <a:endParaRPr lang="en-US" dirty="0"/>
          </a:p>
        </p:txBody>
      </p:sp>
      <p:cxnSp>
        <p:nvCxnSpPr>
          <p:cNvPr id="22" name="Straight Arrow Connector 21"/>
          <p:cNvCxnSpPr/>
          <p:nvPr/>
        </p:nvCxnSpPr>
        <p:spPr>
          <a:xfrm rot="5400000" flipH="1">
            <a:off x="7438618" y="1106606"/>
            <a:ext cx="100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463183" y="1967293"/>
            <a:ext cx="1112809" cy="59810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TextBox 25"/>
          <p:cNvSpPr txBox="1"/>
          <p:nvPr/>
        </p:nvSpPr>
        <p:spPr>
          <a:xfrm>
            <a:off x="5579534" y="1942326"/>
            <a:ext cx="858440" cy="6463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Service</a:t>
            </a:r>
          </a:p>
          <a:p>
            <a:r>
              <a:rPr lang="en-US" dirty="0"/>
              <a:t>Proxy</a:t>
            </a:r>
          </a:p>
        </p:txBody>
      </p:sp>
      <p:sp>
        <p:nvSpPr>
          <p:cNvPr id="33" name="Rectangle 32"/>
          <p:cNvSpPr/>
          <p:nvPr/>
        </p:nvSpPr>
        <p:spPr>
          <a:xfrm>
            <a:off x="8141257" y="1947332"/>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TextBox 33"/>
          <p:cNvSpPr txBox="1"/>
          <p:nvPr/>
        </p:nvSpPr>
        <p:spPr>
          <a:xfrm>
            <a:off x="8271932" y="2010061"/>
            <a:ext cx="858440"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Service</a:t>
            </a:r>
          </a:p>
        </p:txBody>
      </p:sp>
      <p:cxnSp>
        <p:nvCxnSpPr>
          <p:cNvPr id="38" name="Straight Connector 37"/>
          <p:cNvCxnSpPr/>
          <p:nvPr/>
        </p:nvCxnSpPr>
        <p:spPr>
          <a:xfrm>
            <a:off x="8691871" y="1602231"/>
            <a:ext cx="3396" cy="338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rot="2700000">
            <a:off x="8643227" y="1462059"/>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9" name="Isosceles Triangle 48"/>
          <p:cNvSpPr/>
          <p:nvPr/>
        </p:nvSpPr>
        <p:spPr>
          <a:xfrm rot="5340000">
            <a:off x="7323250" y="2217250"/>
            <a:ext cx="84054" cy="152399"/>
          </a:xfrm>
          <a:prstGeom prst="triangl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TextBox 49"/>
          <p:cNvSpPr txBox="1"/>
          <p:nvPr/>
        </p:nvSpPr>
        <p:spPr>
          <a:xfrm>
            <a:off x="8653779" y="1718846"/>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57" name="TextBox 49"/>
          <p:cNvSpPr txBox="1"/>
          <p:nvPr/>
        </p:nvSpPr>
        <p:spPr>
          <a:xfrm>
            <a:off x="7889400" y="1160045"/>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58" name="TextBox 30"/>
          <p:cNvSpPr txBox="1"/>
          <p:nvPr/>
        </p:nvSpPr>
        <p:spPr>
          <a:xfrm>
            <a:off x="7924803" y="2167466"/>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59" name="TextBox 30"/>
          <p:cNvSpPr txBox="1"/>
          <p:nvPr/>
        </p:nvSpPr>
        <p:spPr>
          <a:xfrm>
            <a:off x="6531089" y="2161399"/>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68" name="TextBox 31"/>
          <p:cNvSpPr txBox="1"/>
          <p:nvPr/>
        </p:nvSpPr>
        <p:spPr>
          <a:xfrm>
            <a:off x="6501970" y="1145401"/>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70" name="TextBox 17"/>
          <p:cNvSpPr txBox="1"/>
          <p:nvPr/>
        </p:nvSpPr>
        <p:spPr>
          <a:xfrm>
            <a:off x="6705600" y="922868"/>
            <a:ext cx="13716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requestService</a:t>
            </a:r>
            <a:endParaRPr lang="en-US" sz="1400" dirty="0"/>
          </a:p>
        </p:txBody>
      </p:sp>
      <p:sp>
        <p:nvSpPr>
          <p:cNvPr id="73" name="TextBox 49"/>
          <p:cNvSpPr txBox="1"/>
          <p:nvPr/>
        </p:nvSpPr>
        <p:spPr>
          <a:xfrm>
            <a:off x="5943600" y="1727313"/>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cxnSp>
        <p:nvCxnSpPr>
          <p:cNvPr id="74" name="Straight Connector 73"/>
          <p:cNvCxnSpPr/>
          <p:nvPr/>
        </p:nvCxnSpPr>
        <p:spPr>
          <a:xfrm>
            <a:off x="6570134" y="1185332"/>
            <a:ext cx="1554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17"/>
          <p:cNvSpPr txBox="1"/>
          <p:nvPr/>
        </p:nvSpPr>
        <p:spPr>
          <a:xfrm>
            <a:off x="4191000" y="914401"/>
            <a:ext cx="13716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attackService</a:t>
            </a:r>
            <a:endParaRPr lang="en-US" sz="1400" dirty="0"/>
          </a:p>
        </p:txBody>
      </p:sp>
      <p:sp>
        <p:nvSpPr>
          <p:cNvPr id="76" name="TextBox 31"/>
          <p:cNvSpPr txBox="1"/>
          <p:nvPr/>
        </p:nvSpPr>
        <p:spPr>
          <a:xfrm>
            <a:off x="5223186" y="1134534"/>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77" name="TextBox 49"/>
          <p:cNvSpPr txBox="1"/>
          <p:nvPr/>
        </p:nvSpPr>
        <p:spPr>
          <a:xfrm>
            <a:off x="4097866" y="1159931"/>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cxnSp>
        <p:nvCxnSpPr>
          <p:cNvPr id="78" name="Straight Connector 77"/>
          <p:cNvCxnSpPr/>
          <p:nvPr/>
        </p:nvCxnSpPr>
        <p:spPr>
          <a:xfrm>
            <a:off x="6581986" y="2201333"/>
            <a:ext cx="1554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17"/>
          <p:cNvSpPr txBox="1"/>
          <p:nvPr/>
        </p:nvSpPr>
        <p:spPr>
          <a:xfrm>
            <a:off x="6866467" y="1952823"/>
            <a:ext cx="91440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simulates</a:t>
            </a:r>
          </a:p>
        </p:txBody>
      </p:sp>
      <p:sp>
        <p:nvSpPr>
          <p:cNvPr id="80" name="Rectangle 79"/>
          <p:cNvSpPr/>
          <p:nvPr/>
        </p:nvSpPr>
        <p:spPr>
          <a:xfrm>
            <a:off x="5461000" y="3146302"/>
            <a:ext cx="1112809" cy="59810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1" name="TextBox 80"/>
          <p:cNvSpPr txBox="1"/>
          <p:nvPr/>
        </p:nvSpPr>
        <p:spPr>
          <a:xfrm>
            <a:off x="5509616" y="3121335"/>
            <a:ext cx="1005853" cy="646331"/>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Attack</a:t>
            </a:r>
          </a:p>
          <a:p>
            <a:r>
              <a:rPr lang="en-US" dirty="0"/>
              <a:t>Detector</a:t>
            </a:r>
          </a:p>
        </p:txBody>
      </p:sp>
      <p:sp>
        <p:nvSpPr>
          <p:cNvPr id="82" name="TextBox 30"/>
          <p:cNvSpPr txBox="1"/>
          <p:nvPr/>
        </p:nvSpPr>
        <p:spPr>
          <a:xfrm>
            <a:off x="5960632" y="2912535"/>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cxnSp>
        <p:nvCxnSpPr>
          <p:cNvPr id="83" name="Straight Connector 82"/>
          <p:cNvCxnSpPr/>
          <p:nvPr/>
        </p:nvCxnSpPr>
        <p:spPr>
          <a:xfrm>
            <a:off x="5999470" y="2580639"/>
            <a:ext cx="3396" cy="566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49"/>
          <p:cNvSpPr txBox="1"/>
          <p:nvPr/>
        </p:nvSpPr>
        <p:spPr>
          <a:xfrm>
            <a:off x="5943600" y="2540112"/>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85" name="TextBox 17"/>
          <p:cNvSpPr txBox="1"/>
          <p:nvPr/>
        </p:nvSpPr>
        <p:spPr>
          <a:xfrm>
            <a:off x="6062132" y="2706356"/>
            <a:ext cx="163406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redirectAttacks</a:t>
            </a:r>
            <a:endParaRPr lang="en-US" sz="1400" dirty="0"/>
          </a:p>
        </p:txBody>
      </p:sp>
      <p:sp>
        <p:nvSpPr>
          <p:cNvPr id="86" name="Rectangle 85"/>
          <p:cNvSpPr/>
          <p:nvPr/>
        </p:nvSpPr>
        <p:spPr>
          <a:xfrm>
            <a:off x="5461003" y="4246967"/>
            <a:ext cx="1112809" cy="84996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TextBox 86"/>
          <p:cNvSpPr txBox="1"/>
          <p:nvPr/>
        </p:nvSpPr>
        <p:spPr>
          <a:xfrm>
            <a:off x="5486400" y="4182530"/>
            <a:ext cx="1074012" cy="92333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Attack</a:t>
            </a:r>
          </a:p>
          <a:p>
            <a:r>
              <a:rPr lang="en-US" dirty="0"/>
              <a:t>Signature</a:t>
            </a:r>
          </a:p>
          <a:p>
            <a:r>
              <a:rPr lang="en-US" dirty="0"/>
              <a:t>Catalog</a:t>
            </a:r>
          </a:p>
        </p:txBody>
      </p:sp>
      <p:sp>
        <p:nvSpPr>
          <p:cNvPr id="88" name="TextBox 30"/>
          <p:cNvSpPr txBox="1"/>
          <p:nvPr/>
        </p:nvSpPr>
        <p:spPr>
          <a:xfrm>
            <a:off x="5960635" y="4005580"/>
            <a:ext cx="26321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cxnSp>
        <p:nvCxnSpPr>
          <p:cNvPr id="89" name="Straight Connector 88"/>
          <p:cNvCxnSpPr/>
          <p:nvPr/>
        </p:nvCxnSpPr>
        <p:spPr>
          <a:xfrm>
            <a:off x="5999473" y="3740573"/>
            <a:ext cx="3396" cy="502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49"/>
          <p:cNvSpPr txBox="1"/>
          <p:nvPr/>
        </p:nvSpPr>
        <p:spPr>
          <a:xfrm>
            <a:off x="5943603" y="5359509"/>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92" name="Rectangle 91"/>
          <p:cNvSpPr/>
          <p:nvPr/>
        </p:nvSpPr>
        <p:spPr>
          <a:xfrm>
            <a:off x="5452536" y="5568022"/>
            <a:ext cx="1112809"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TextBox 92"/>
          <p:cNvSpPr txBox="1"/>
          <p:nvPr/>
        </p:nvSpPr>
        <p:spPr>
          <a:xfrm>
            <a:off x="5452535" y="5622284"/>
            <a:ext cx="1074012" cy="369332"/>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Signature</a:t>
            </a:r>
          </a:p>
        </p:txBody>
      </p:sp>
      <p:sp>
        <p:nvSpPr>
          <p:cNvPr id="94" name="Rectangle 93"/>
          <p:cNvSpPr/>
          <p:nvPr/>
        </p:nvSpPr>
        <p:spPr>
          <a:xfrm rot="2700000">
            <a:off x="5949392" y="3779144"/>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6" name="Straight Connector 95"/>
          <p:cNvCxnSpPr/>
          <p:nvPr/>
        </p:nvCxnSpPr>
        <p:spPr>
          <a:xfrm>
            <a:off x="5999473" y="5097636"/>
            <a:ext cx="3396"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rot="2700000">
            <a:off x="5949392" y="5136207"/>
            <a:ext cx="109728" cy="109728"/>
          </a:xfrm>
          <a:prstGeom prst="rect">
            <a:avLst/>
          </a:prstGeom>
          <a:solidFill>
            <a:schemeClr val="tx1">
              <a:lumMod val="75000"/>
              <a:lumOff val="2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 name="Rectangle 97"/>
          <p:cNvSpPr/>
          <p:nvPr/>
        </p:nvSpPr>
        <p:spPr>
          <a:xfrm>
            <a:off x="3048000" y="4250280"/>
            <a:ext cx="762000"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TextBox 98"/>
          <p:cNvSpPr txBox="1"/>
          <p:nvPr/>
        </p:nvSpPr>
        <p:spPr>
          <a:xfrm>
            <a:off x="3108679" y="4304542"/>
            <a:ext cx="64312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Alert</a:t>
            </a:r>
          </a:p>
        </p:txBody>
      </p:sp>
      <p:sp>
        <p:nvSpPr>
          <p:cNvPr id="100" name="TextBox 49"/>
          <p:cNvSpPr txBox="1"/>
          <p:nvPr/>
        </p:nvSpPr>
        <p:spPr>
          <a:xfrm>
            <a:off x="3200400" y="4017434"/>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101" name="Rectangle 100"/>
          <p:cNvSpPr/>
          <p:nvPr/>
        </p:nvSpPr>
        <p:spPr>
          <a:xfrm>
            <a:off x="4038600" y="4250266"/>
            <a:ext cx="762000"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2" name="TextBox 101"/>
          <p:cNvSpPr txBox="1"/>
          <p:nvPr/>
        </p:nvSpPr>
        <p:spPr>
          <a:xfrm>
            <a:off x="4151852" y="4312995"/>
            <a:ext cx="51328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Log</a:t>
            </a:r>
          </a:p>
        </p:txBody>
      </p:sp>
      <p:sp>
        <p:nvSpPr>
          <p:cNvPr id="103" name="Rectangle 102"/>
          <p:cNvSpPr/>
          <p:nvPr/>
        </p:nvSpPr>
        <p:spPr>
          <a:xfrm>
            <a:off x="4030133" y="5571067"/>
            <a:ext cx="838200" cy="49979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 name="TextBox 103"/>
          <p:cNvSpPr txBox="1"/>
          <p:nvPr/>
        </p:nvSpPr>
        <p:spPr>
          <a:xfrm>
            <a:off x="4031542" y="5625329"/>
            <a:ext cx="82182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Report</a:t>
            </a:r>
          </a:p>
        </p:txBody>
      </p:sp>
      <p:sp>
        <p:nvSpPr>
          <p:cNvPr id="105" name="TextBox 31"/>
          <p:cNvSpPr txBox="1"/>
          <p:nvPr/>
        </p:nvSpPr>
        <p:spPr>
          <a:xfrm>
            <a:off x="4215652" y="3996266"/>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
        <p:nvSpPr>
          <p:cNvPr id="106" name="TextBox 31"/>
          <p:cNvSpPr txBox="1"/>
          <p:nvPr/>
        </p:nvSpPr>
        <p:spPr>
          <a:xfrm>
            <a:off x="4216398" y="4715087"/>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cxnSp>
        <p:nvCxnSpPr>
          <p:cNvPr id="107" name="Straight Connector 106"/>
          <p:cNvCxnSpPr/>
          <p:nvPr/>
        </p:nvCxnSpPr>
        <p:spPr>
          <a:xfrm>
            <a:off x="3423138" y="3454398"/>
            <a:ext cx="18745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429000" y="3456092"/>
            <a:ext cx="3396" cy="795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416204" y="3457850"/>
            <a:ext cx="3396" cy="795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4419600" y="4754097"/>
            <a:ext cx="3396" cy="8138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rot="2700000">
            <a:off x="4905213" y="5751880"/>
            <a:ext cx="109728" cy="109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noFill/>
            </a:endParaRPr>
          </a:p>
        </p:txBody>
      </p:sp>
      <p:sp>
        <p:nvSpPr>
          <p:cNvPr id="112" name="Rectangle 111"/>
          <p:cNvSpPr/>
          <p:nvPr/>
        </p:nvSpPr>
        <p:spPr>
          <a:xfrm rot="2700000">
            <a:off x="5320081" y="3398144"/>
            <a:ext cx="109728" cy="10972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noFill/>
            </a:endParaRPr>
          </a:p>
        </p:txBody>
      </p:sp>
      <p:cxnSp>
        <p:nvCxnSpPr>
          <p:cNvPr id="113" name="Straight Connector 112"/>
          <p:cNvCxnSpPr/>
          <p:nvPr/>
        </p:nvCxnSpPr>
        <p:spPr>
          <a:xfrm>
            <a:off x="5041835" y="5808131"/>
            <a:ext cx="411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49"/>
          <p:cNvSpPr txBox="1"/>
          <p:nvPr/>
        </p:nvSpPr>
        <p:spPr>
          <a:xfrm>
            <a:off x="5223935" y="5605046"/>
            <a:ext cx="287258"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a:t>
            </a:r>
          </a:p>
        </p:txBody>
      </p:sp>
      <p:sp>
        <p:nvSpPr>
          <p:cNvPr id="65" name="TextBox 31"/>
          <p:cNvSpPr txBox="1"/>
          <p:nvPr/>
        </p:nvSpPr>
        <p:spPr>
          <a:xfrm>
            <a:off x="4215492" y="5301345"/>
            <a:ext cx="263214"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1</a:t>
            </a:r>
          </a:p>
        </p:txBody>
      </p:sp>
    </p:spTree>
    <p:extLst>
      <p:ext uri="{BB962C8B-B14F-4D97-AF65-F5344CB8AC3E}">
        <p14:creationId xmlns:p14="http://schemas.microsoft.com/office/powerpoint/2010/main" val="40497848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lstStyle/>
          <a:p>
            <a:r>
              <a:rPr lang="en-US" dirty="0"/>
              <a:t>The figure  shows the class diagram of this pattern. The Honeypot includes several </a:t>
            </a:r>
            <a:r>
              <a:rPr lang="en-US" b="1" dirty="0"/>
              <a:t>Service Proxies </a:t>
            </a:r>
            <a:r>
              <a:rPr lang="en-US" dirty="0"/>
              <a:t>that represent real </a:t>
            </a:r>
            <a:r>
              <a:rPr lang="en-US" b="1" dirty="0"/>
              <a:t>Services</a:t>
            </a:r>
            <a:r>
              <a:rPr lang="en-US" dirty="0"/>
              <a:t> provided by the local </a:t>
            </a:r>
            <a:r>
              <a:rPr lang="en-US" b="1" dirty="0"/>
              <a:t>Server</a:t>
            </a:r>
            <a:r>
              <a:rPr lang="en-US" dirty="0"/>
              <a:t>. When the Attacker attempts to access any of these proxies the Attack Detector captures its </a:t>
            </a:r>
            <a:r>
              <a:rPr lang="en-US" b="1" dirty="0"/>
              <a:t>Signatur</a:t>
            </a:r>
            <a:r>
              <a:rPr lang="en-US" dirty="0"/>
              <a:t>e which is placed in the </a:t>
            </a:r>
            <a:r>
              <a:rPr lang="en-US" b="1" dirty="0"/>
              <a:t>Attack Signature Catalog</a:t>
            </a:r>
            <a:r>
              <a:rPr lang="en-US" dirty="0"/>
              <a:t>. The </a:t>
            </a:r>
            <a:r>
              <a:rPr lang="en-US" b="1" dirty="0"/>
              <a:t>Attack Detector </a:t>
            </a:r>
            <a:r>
              <a:rPr lang="en-US" dirty="0"/>
              <a:t>activates an </a:t>
            </a:r>
            <a:r>
              <a:rPr lang="en-US" b="1" dirty="0"/>
              <a:t>Alert </a:t>
            </a:r>
            <a:r>
              <a:rPr lang="en-US" dirty="0"/>
              <a:t>for the system administrator and keeps a Log of each event received during the attack. </a:t>
            </a:r>
            <a:r>
              <a:rPr lang="en-US" b="1" dirty="0"/>
              <a:t>Reports</a:t>
            </a:r>
            <a:r>
              <a:rPr lang="en-US" dirty="0"/>
              <a:t> are generated at periodic intervals from the </a:t>
            </a:r>
            <a:r>
              <a:rPr lang="en-US" b="1" dirty="0"/>
              <a:t>Log</a:t>
            </a:r>
            <a:r>
              <a:rPr lang="en-US" dirty="0"/>
              <a:t>.</a:t>
            </a:r>
          </a:p>
          <a:p>
            <a:endParaRPr lang="en-US" dirty="0"/>
          </a:p>
        </p:txBody>
      </p:sp>
    </p:spTree>
    <p:extLst>
      <p:ext uri="{BB962C8B-B14F-4D97-AF65-F5344CB8AC3E}">
        <p14:creationId xmlns:p14="http://schemas.microsoft.com/office/powerpoint/2010/main" val="22557796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Sequence diagram for use case Detect Attack</a:t>
            </a:r>
            <a:r>
              <a:rPr lang="en-US" sz="3600" b="1" dirty="0"/>
              <a:t/>
            </a:r>
            <a:br>
              <a:rPr lang="en-US" sz="3600" b="1" dirty="0"/>
            </a:b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65267" y="2445273"/>
            <a:ext cx="6946928" cy="3224005"/>
          </a:xfrm>
          <a:prstGeom prst="rect">
            <a:avLst/>
          </a:prstGeom>
          <a:noFill/>
          <a:ln>
            <a:noFill/>
          </a:ln>
        </p:spPr>
      </p:pic>
    </p:spTree>
    <p:extLst>
      <p:ext uri="{BB962C8B-B14F-4D97-AF65-F5344CB8AC3E}">
        <p14:creationId xmlns:p14="http://schemas.microsoft.com/office/powerpoint/2010/main" val="2944045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06C39-E963-45DB-9B6F-85F6B122C7B0}"/>
              </a:ext>
            </a:extLst>
          </p:cNvPr>
          <p:cNvSpPr>
            <a:spLocks noGrp="1"/>
          </p:cNvSpPr>
          <p:nvPr>
            <p:ph type="title"/>
          </p:nvPr>
        </p:nvSpPr>
        <p:spPr/>
        <p:txBody>
          <a:bodyPr/>
          <a:lstStyle/>
          <a:p>
            <a:r>
              <a:rPr lang="en-US" dirty="0"/>
              <a:t>Honeypot consequences</a:t>
            </a:r>
          </a:p>
        </p:txBody>
      </p:sp>
      <p:sp>
        <p:nvSpPr>
          <p:cNvPr id="3" name="Content Placeholder 2">
            <a:extLst>
              <a:ext uri="{FF2B5EF4-FFF2-40B4-BE49-F238E27FC236}">
                <a16:creationId xmlns:a16="http://schemas.microsoft.com/office/drawing/2014/main" id="{35E3FFC1-726E-488B-9817-FA18DA653C38}"/>
              </a:ext>
            </a:extLst>
          </p:cNvPr>
          <p:cNvSpPr>
            <a:spLocks noGrp="1"/>
          </p:cNvSpPr>
          <p:nvPr>
            <p:ph idx="1"/>
          </p:nvPr>
        </p:nvSpPr>
        <p:spPr/>
        <p:txBody>
          <a:bodyPr>
            <a:normAutofit fontScale="77500" lnSpcReduction="20000"/>
          </a:bodyPr>
          <a:lstStyle/>
          <a:p>
            <a:pPr lvl="0"/>
            <a:r>
              <a:rPr lang="en-US" b="1" dirty="0"/>
              <a:t>Extensibility and Flexibility</a:t>
            </a:r>
            <a:r>
              <a:rPr lang="en-US" dirty="0"/>
              <a:t>—a honeypot is able to mimic diverse and tailored services to increase the detection rate. </a:t>
            </a:r>
          </a:p>
          <a:p>
            <a:pPr lvl="0"/>
            <a:r>
              <a:rPr lang="en-US" b="1" dirty="0"/>
              <a:t>Usability</a:t>
            </a:r>
            <a:r>
              <a:rPr lang="en-US" dirty="0"/>
              <a:t>—a well-thought interface can achieve usability.</a:t>
            </a:r>
          </a:p>
          <a:p>
            <a:pPr lvl="0"/>
            <a:r>
              <a:rPr lang="en-US" b="1" dirty="0"/>
              <a:t>Legitimacy</a:t>
            </a:r>
            <a:r>
              <a:rPr lang="en-US" dirty="0"/>
              <a:t> as network assets/resource—the honeypot will increase its detection rate by optimizing its deception characteristics.  </a:t>
            </a:r>
          </a:p>
          <a:p>
            <a:pPr lvl="0"/>
            <a:r>
              <a:rPr lang="en-US" b="1" dirty="0"/>
              <a:t>Mingling Factor</a:t>
            </a:r>
            <a:r>
              <a:rPr lang="en-US" dirty="0"/>
              <a:t>—the honeypot will lure more attackers, which also increases its detection and protection rate. </a:t>
            </a:r>
          </a:p>
          <a:p>
            <a:pPr lvl="0"/>
            <a:r>
              <a:rPr lang="en-US" b="1" dirty="0"/>
              <a:t>Exploitation resilience</a:t>
            </a:r>
            <a:r>
              <a:rPr lang="en-US" dirty="0"/>
              <a:t>—the honeypot will be able to handle more attackers, thus increasing its protection rate.  </a:t>
            </a:r>
          </a:p>
          <a:p>
            <a:pPr lvl="0"/>
            <a:r>
              <a:rPr lang="en-US" b="1" dirty="0"/>
              <a:t>Alerting and Logging</a:t>
            </a:r>
            <a:r>
              <a:rPr lang="en-US" dirty="0"/>
              <a:t>—the honeypot will be able to effectively alert concerned parties about an ongoing attack for effective mitigation and use logged data for future planning. </a:t>
            </a:r>
          </a:p>
          <a:p>
            <a:pPr lvl="0"/>
            <a:r>
              <a:rPr lang="en-US" b="1" dirty="0"/>
              <a:t>Reporting--</a:t>
            </a:r>
            <a:r>
              <a:rPr lang="en-US" dirty="0"/>
              <a:t> the honeypot will be able to generate cyber threat intelligence that can effectively be used in long-term analysis and actionable thwarting of attacks. </a:t>
            </a:r>
          </a:p>
          <a:p>
            <a:endParaRPr lang="en-US" dirty="0"/>
          </a:p>
        </p:txBody>
      </p:sp>
    </p:spTree>
    <p:extLst>
      <p:ext uri="{BB962C8B-B14F-4D97-AF65-F5344CB8AC3E}">
        <p14:creationId xmlns:p14="http://schemas.microsoft.com/office/powerpoint/2010/main" val="22370654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Autonomous cyber defense systems [Doc15]</a:t>
            </a:r>
          </a:p>
        </p:txBody>
      </p:sp>
      <p:sp>
        <p:nvSpPr>
          <p:cNvPr id="3" name="Content Placeholder 2"/>
          <p:cNvSpPr>
            <a:spLocks noGrp="1"/>
          </p:cNvSpPr>
          <p:nvPr>
            <p:ph idx="1"/>
          </p:nvPr>
        </p:nvSpPr>
        <p:spPr/>
        <p:txBody>
          <a:bodyPr>
            <a:normAutofit fontScale="92500" lnSpcReduction="10000"/>
          </a:bodyPr>
          <a:lstStyle/>
          <a:p>
            <a:r>
              <a:rPr lang="en-US" dirty="0"/>
              <a:t>The basis for an autonomous cyber defense system is comprised largely of the defended network itself, potentially without significant dedicated resources</a:t>
            </a:r>
          </a:p>
          <a:p>
            <a:r>
              <a:rPr lang="en-US" dirty="0"/>
              <a:t>Therefore, the system must be flexible in supporting configurations with and without dedicated resource pools; and also able to operate in a heterogeneous, dynamically changing environment with mixed levels of trust</a:t>
            </a:r>
          </a:p>
          <a:p>
            <a:r>
              <a:rPr lang="en-US" dirty="0"/>
              <a:t>Crosbie and Spafford  presented characteristics desirable for an intrusion detection system: run continually, fault tolerant, resist subversion, minimal overhead, configurable, adaptable, scalable, graceful degradation of service and dynamic reconfiguration – all of which are applicable to autonomous cyber defense systems in general. </a:t>
            </a:r>
          </a:p>
        </p:txBody>
      </p:sp>
    </p:spTree>
    <p:extLst>
      <p:ext uri="{BB962C8B-B14F-4D97-AF65-F5344CB8AC3E}">
        <p14:creationId xmlns:p14="http://schemas.microsoft.com/office/powerpoint/2010/main" val="1497051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72593" y="0"/>
            <a:ext cx="4530436" cy="6777849"/>
          </a:xfrm>
          <a:prstGeom prst="rect">
            <a:avLst/>
          </a:prstGeom>
        </p:spPr>
      </p:pic>
    </p:spTree>
    <p:extLst>
      <p:ext uri="{BB962C8B-B14F-4D97-AF65-F5344CB8AC3E}">
        <p14:creationId xmlns:p14="http://schemas.microsoft.com/office/powerpoint/2010/main" val="3858432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UNISON layers</a:t>
            </a:r>
          </a:p>
        </p:txBody>
      </p:sp>
      <p:sp>
        <p:nvSpPr>
          <p:cNvPr id="3" name="Content Placeholder 2"/>
          <p:cNvSpPr>
            <a:spLocks noGrp="1"/>
          </p:cNvSpPr>
          <p:nvPr>
            <p:ph idx="1"/>
          </p:nvPr>
        </p:nvSpPr>
        <p:spPr/>
        <p:txBody>
          <a:bodyPr>
            <a:normAutofit lnSpcReduction="10000"/>
          </a:bodyPr>
          <a:lstStyle/>
          <a:p>
            <a:r>
              <a:rPr lang="en-US" b="1" dirty="0"/>
              <a:t>Radio</a:t>
            </a:r>
            <a:r>
              <a:rPr lang="en-US" dirty="0"/>
              <a:t>: provides asynchronous messaging services using a topic-based, distributed publish/subscribe pattern, where individual system entities can communicate information in a many-to-many fashion (event publication) and receive information based on interest (event topic subscription)</a:t>
            </a:r>
          </a:p>
          <a:p>
            <a:r>
              <a:rPr lang="en-US" b="1" dirty="0"/>
              <a:t>Beam</a:t>
            </a:r>
            <a:r>
              <a:rPr lang="en-US" dirty="0"/>
              <a:t>: The middle layer provides data distribution and persistence services using a distributed producer/consumer model aligned with Radio’s topic-based subscription model, whereby blocks of key-value data are stored (in memory or on disk), requested, produced (published) and consumed (received via subscription) according to data topics. Data topics determine not only the block dissemination strategy but also the spatial distribution of data. </a:t>
            </a:r>
          </a:p>
        </p:txBody>
      </p:sp>
    </p:spTree>
    <p:extLst>
      <p:ext uri="{BB962C8B-B14F-4D97-AF65-F5344CB8AC3E}">
        <p14:creationId xmlns:p14="http://schemas.microsoft.com/office/powerpoint/2010/main" val="35411915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UNISON layers II</a:t>
            </a:r>
          </a:p>
        </p:txBody>
      </p:sp>
      <p:sp>
        <p:nvSpPr>
          <p:cNvPr id="3" name="Content Placeholder 2"/>
          <p:cNvSpPr>
            <a:spLocks noGrp="1"/>
          </p:cNvSpPr>
          <p:nvPr>
            <p:ph idx="1"/>
          </p:nvPr>
        </p:nvSpPr>
        <p:spPr/>
        <p:txBody>
          <a:bodyPr/>
          <a:lstStyle/>
          <a:p>
            <a:r>
              <a:rPr lang="en-US" b="1" dirty="0"/>
              <a:t>Modules</a:t>
            </a:r>
            <a:r>
              <a:rPr lang="en-US" dirty="0"/>
              <a:t>: The third layer provides a consistent interface to Beam and Radio for application-specific deployable UNISON modules – essentially software agent-like components which can communicate to achieve a common goal. </a:t>
            </a:r>
          </a:p>
          <a:p>
            <a:r>
              <a:rPr lang="en-US" dirty="0"/>
              <a:t>The layer also includes a specific module called </a:t>
            </a:r>
            <a:r>
              <a:rPr lang="en-US" b="1" dirty="0"/>
              <a:t>a Minion controller </a:t>
            </a:r>
            <a:r>
              <a:rPr lang="en-US" dirty="0"/>
              <a:t>for achieving local control of a host, coordinating other modules (such as sensors, actuators and decision elements in an autonomous cyber </a:t>
            </a:r>
            <a:r>
              <a:rPr lang="en-US" dirty="0" err="1"/>
              <a:t>defence</a:t>
            </a:r>
            <a:r>
              <a:rPr lang="en-US" dirty="0"/>
              <a:t> system) and local Beam and Radio components. </a:t>
            </a:r>
          </a:p>
        </p:txBody>
      </p:sp>
    </p:spTree>
    <p:extLst>
      <p:ext uri="{BB962C8B-B14F-4D97-AF65-F5344CB8AC3E}">
        <p14:creationId xmlns:p14="http://schemas.microsoft.com/office/powerpoint/2010/main" val="3288558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FDCFE-8A20-47A7-94E4-1AB95D4B01F0}"/>
              </a:ext>
            </a:extLst>
          </p:cNvPr>
          <p:cNvSpPr>
            <a:spLocks noGrp="1"/>
          </p:cNvSpPr>
          <p:nvPr>
            <p:ph type="title"/>
          </p:nvPr>
        </p:nvSpPr>
        <p:spPr/>
        <p:txBody>
          <a:bodyPr/>
          <a:lstStyle/>
          <a:p>
            <a:r>
              <a:rPr lang="en-US" dirty="0"/>
              <a:t>A use case for UNISON</a:t>
            </a:r>
          </a:p>
        </p:txBody>
      </p:sp>
      <p:sp>
        <p:nvSpPr>
          <p:cNvPr id="3" name="Content Placeholder 2">
            <a:extLst>
              <a:ext uri="{FF2B5EF4-FFF2-40B4-BE49-F238E27FC236}">
                <a16:creationId xmlns:a16="http://schemas.microsoft.com/office/drawing/2014/main" id="{7750A12F-1133-4969-935C-B19E63718CE5}"/>
              </a:ext>
            </a:extLst>
          </p:cNvPr>
          <p:cNvSpPr>
            <a:spLocks noGrp="1"/>
          </p:cNvSpPr>
          <p:nvPr>
            <p:ph idx="1"/>
          </p:nvPr>
        </p:nvSpPr>
        <p:spPr/>
        <p:txBody>
          <a:bodyPr/>
          <a:lstStyle/>
          <a:p>
            <a:r>
              <a:rPr lang="en-US" dirty="0"/>
              <a:t>Policy: All port scans are prohibited (except by admins).</a:t>
            </a:r>
          </a:p>
          <a:p>
            <a:r>
              <a:rPr lang="en-US" dirty="0"/>
              <a:t>If this policy is breached the system can kill the offending processes, lock the account of the offending user, quarantine the offending machine via network isolation (firewalls), or shutdown the offending machine.</a:t>
            </a:r>
          </a:p>
          <a:p>
            <a:r>
              <a:rPr lang="en-US" dirty="0"/>
              <a:t>These actions are performed by </a:t>
            </a:r>
            <a:r>
              <a:rPr lang="en-US" b="1" dirty="0"/>
              <a:t>actuator</a:t>
            </a:r>
            <a:r>
              <a:rPr lang="en-US" dirty="0"/>
              <a:t> modules which receive commands from </a:t>
            </a:r>
            <a:r>
              <a:rPr lang="en-US" b="1" dirty="0"/>
              <a:t>control </a:t>
            </a:r>
            <a:r>
              <a:rPr lang="en-US" dirty="0"/>
              <a:t>modules and which in turn are informed by </a:t>
            </a:r>
            <a:r>
              <a:rPr lang="en-US" b="1" dirty="0"/>
              <a:t>sensor</a:t>
            </a:r>
            <a:r>
              <a:rPr lang="en-US" dirty="0"/>
              <a:t> modules (detect port scan).</a:t>
            </a:r>
          </a:p>
          <a:p>
            <a:r>
              <a:rPr lang="en-US" dirty="0"/>
              <a:t>UNISON is clearly a control system to enforce policies. </a:t>
            </a:r>
          </a:p>
        </p:txBody>
      </p:sp>
    </p:spTree>
    <p:extLst>
      <p:ext uri="{BB962C8B-B14F-4D97-AF65-F5344CB8AC3E}">
        <p14:creationId xmlns:p14="http://schemas.microsoft.com/office/powerpoint/2010/main" val="3948417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4B0-73A4-429A-B87F-09E17F7D4404}"/>
              </a:ext>
            </a:extLst>
          </p:cNvPr>
          <p:cNvSpPr>
            <a:spLocks noGrp="1"/>
          </p:cNvSpPr>
          <p:nvPr>
            <p:ph type="title"/>
          </p:nvPr>
        </p:nvSpPr>
        <p:spPr/>
        <p:txBody>
          <a:bodyPr/>
          <a:lstStyle/>
          <a:p>
            <a:r>
              <a:rPr lang="en-US" dirty="0"/>
              <a:t>Deception attacks</a:t>
            </a:r>
          </a:p>
        </p:txBody>
      </p:sp>
      <p:sp>
        <p:nvSpPr>
          <p:cNvPr id="3" name="Content Placeholder 2">
            <a:extLst>
              <a:ext uri="{FF2B5EF4-FFF2-40B4-BE49-F238E27FC236}">
                <a16:creationId xmlns:a16="http://schemas.microsoft.com/office/drawing/2014/main" id="{0EA638E4-DC62-4A10-915B-1599E7B481EA}"/>
              </a:ext>
            </a:extLst>
          </p:cNvPr>
          <p:cNvSpPr>
            <a:spLocks noGrp="1"/>
          </p:cNvSpPr>
          <p:nvPr>
            <p:ph idx="1"/>
          </p:nvPr>
        </p:nvSpPr>
        <p:spPr/>
        <p:txBody>
          <a:bodyPr>
            <a:normAutofit fontScale="92500" lnSpcReduction="10000"/>
          </a:bodyPr>
          <a:lstStyle/>
          <a:p>
            <a:r>
              <a:rPr lang="en-US" dirty="0"/>
              <a:t>In the same way that we </a:t>
            </a:r>
            <a:r>
              <a:rPr lang="en-US" dirty="0" err="1"/>
              <a:t>hve</a:t>
            </a:r>
            <a:r>
              <a:rPr lang="en-US" dirty="0"/>
              <a:t> deception defenses we also have deception attacks.</a:t>
            </a:r>
          </a:p>
          <a:p>
            <a:r>
              <a:rPr lang="en-US" dirty="0"/>
              <a:t>These  attacks are intended to confuse a system, including its users,  and make it commit errors. </a:t>
            </a:r>
          </a:p>
          <a:p>
            <a:r>
              <a:rPr lang="en-US" dirty="0"/>
              <a:t>Many CPS attacks produce confusion in systems or people, which can result in the physical destruction of buildings, vehicles, equipment or the killing of people.</a:t>
            </a:r>
          </a:p>
          <a:p>
            <a:r>
              <a:rPr lang="en-US" dirty="0"/>
              <a:t>A good example is plane crashes produced by wrong altitude and speed measurements. </a:t>
            </a:r>
          </a:p>
          <a:p>
            <a:r>
              <a:rPr lang="en-US" dirty="0"/>
              <a:t>We saw a robotics attack that confused a robot which then would not stop in the presence of a human</a:t>
            </a:r>
          </a:p>
          <a:p>
            <a:endParaRPr lang="en-US" dirty="0"/>
          </a:p>
        </p:txBody>
      </p:sp>
    </p:spTree>
    <p:extLst>
      <p:ext uri="{BB962C8B-B14F-4D97-AF65-F5344CB8AC3E}">
        <p14:creationId xmlns:p14="http://schemas.microsoft.com/office/powerpoint/2010/main" val="1894649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Threat/security  intelligence</a:t>
            </a:r>
          </a:p>
        </p:txBody>
      </p:sp>
      <p:sp>
        <p:nvSpPr>
          <p:cNvPr id="3" name="Content Placeholder 2"/>
          <p:cNvSpPr>
            <a:spLocks noGrp="1"/>
          </p:cNvSpPr>
          <p:nvPr>
            <p:ph idx="1"/>
          </p:nvPr>
        </p:nvSpPr>
        <p:spPr/>
        <p:txBody>
          <a:bodyPr>
            <a:normAutofit fontScale="92500"/>
          </a:bodyPr>
          <a:lstStyle/>
          <a:p>
            <a:r>
              <a:rPr lang="en-US" dirty="0"/>
              <a:t>Information used to automatically detect threats and react to them. </a:t>
            </a:r>
          </a:p>
          <a:p>
            <a:r>
              <a:rPr lang="en-US" dirty="0"/>
              <a:t>“It is the knowledge about adversaries and their motivations, intentions, and methods that is collected, analyzed, and disseminated in ways that help security staff protect  the critical assets of the enterprise.”</a:t>
            </a:r>
          </a:p>
          <a:p>
            <a:r>
              <a:rPr lang="en-US" dirty="0"/>
              <a:t>This information includes IP addresses, domain names, DNS servers, URLs, file names, network signatures, attack patterns, actor profiles,…</a:t>
            </a:r>
          </a:p>
          <a:p>
            <a:r>
              <a:rPr lang="en-US" dirty="0"/>
              <a:t>This information must be analyzed and combined with information about attacker’s tools, methods, and infrastructure, honeypots,…</a:t>
            </a:r>
          </a:p>
          <a:p>
            <a:r>
              <a:rPr lang="en-US" dirty="0"/>
              <a:t>Technologies like big data and AI (machine learning) may be used</a:t>
            </a:r>
          </a:p>
          <a:p>
            <a:r>
              <a:rPr lang="en-US" dirty="0"/>
              <a:t>SIEM systems aggregate and analyze this data</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76984787"/>
      </p:ext>
    </p:extLst>
  </p:cSld>
  <p:clrMapOvr>
    <a:masterClrMapping/>
  </p:clrMapOvr>
  <mc:AlternateContent xmlns:mc="http://schemas.openxmlformats.org/markup-compatibility/2006" xmlns:p14="http://schemas.microsoft.com/office/powerpoint/2010/main">
    <mc:Choice Requires="p14">
      <p:transition spd="slow" p14:dur="2000" advTm="9765"/>
    </mc:Choice>
    <mc:Fallback xmlns="">
      <p:transition spd="slow" advTm="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03A78F1B-7B2C-4A28-82EC-31E353CCB4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95400"/>
            <a:ext cx="5257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2">
            <a:extLst>
              <a:ext uri="{FF2B5EF4-FFF2-40B4-BE49-F238E27FC236}">
                <a16:creationId xmlns:a16="http://schemas.microsoft.com/office/drawing/2014/main" id="{40C10BEA-BCA9-4C25-B3E0-3CCA665C0D5A}"/>
              </a:ext>
            </a:extLst>
          </p:cNvPr>
          <p:cNvSpPr>
            <a:spLocks noGrp="1"/>
          </p:cNvSpPr>
          <p:nvPr>
            <p:ph type="title"/>
          </p:nvPr>
        </p:nvSpPr>
        <p:spPr/>
        <p:txBody>
          <a:bodyPr/>
          <a:lstStyle/>
          <a:p>
            <a:r>
              <a:rPr lang="en-US" altLang="en-US"/>
              <a:t>Publish/subscribe attacks in robots</a:t>
            </a:r>
          </a:p>
        </p:txBody>
      </p:sp>
    </p:spTree>
    <p:extLst>
      <p:ext uri="{BB962C8B-B14F-4D97-AF65-F5344CB8AC3E}">
        <p14:creationId xmlns:p14="http://schemas.microsoft.com/office/powerpoint/2010/main" val="17723907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attacks in the US elections</a:t>
            </a:r>
          </a:p>
        </p:txBody>
      </p:sp>
      <p:sp>
        <p:nvSpPr>
          <p:cNvPr id="3" name="Content Placeholder 2"/>
          <p:cNvSpPr>
            <a:spLocks noGrp="1"/>
          </p:cNvSpPr>
          <p:nvPr>
            <p:ph idx="1"/>
          </p:nvPr>
        </p:nvSpPr>
        <p:spPr/>
        <p:txBody>
          <a:bodyPr/>
          <a:lstStyle/>
          <a:p>
            <a:r>
              <a:rPr lang="en-US" dirty="0"/>
              <a:t>Announcements telling voters to use fake sites for registration</a:t>
            </a:r>
          </a:p>
          <a:p>
            <a:r>
              <a:rPr lang="en-US" dirty="0"/>
              <a:t>Announcements giving wrong places or times of voting, pictures showing long lines to discourage voters</a:t>
            </a:r>
          </a:p>
          <a:p>
            <a:r>
              <a:rPr lang="en-US" dirty="0"/>
              <a:t>Announcements that voting has closed or that ICE agents were arresting voters</a:t>
            </a:r>
          </a:p>
          <a:p>
            <a:r>
              <a:rPr lang="en-US" dirty="0"/>
              <a:t>Announcements that you could vote using the Internet</a:t>
            </a:r>
          </a:p>
          <a:p>
            <a:r>
              <a:rPr lang="en-US" dirty="0"/>
              <a:t>Conspiracy theories about candidates or parties</a:t>
            </a:r>
          </a:p>
          <a:p>
            <a:r>
              <a:rPr lang="en-US" dirty="0"/>
              <a:t>Conflicting announcements about who won or about possible fraud to create mistrust in the voting process</a:t>
            </a:r>
          </a:p>
        </p:txBody>
      </p:sp>
    </p:spTree>
    <p:extLst>
      <p:ext uri="{BB962C8B-B14F-4D97-AF65-F5344CB8AC3E}">
        <p14:creationId xmlns:p14="http://schemas.microsoft.com/office/powerpoint/2010/main" val="21370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Cambridge </a:t>
            </a:r>
            <a:r>
              <a:rPr lang="en-US" dirty="0" err="1"/>
              <a:t>Analytica</a:t>
            </a:r>
            <a:endParaRPr lang="en-US" dirty="0"/>
          </a:p>
        </p:txBody>
      </p:sp>
      <p:sp>
        <p:nvSpPr>
          <p:cNvPr id="5" name="Content Placeholder 4"/>
          <p:cNvSpPr>
            <a:spLocks noGrp="1"/>
          </p:cNvSpPr>
          <p:nvPr>
            <p:ph idx="1"/>
          </p:nvPr>
        </p:nvSpPr>
        <p:spPr/>
        <p:txBody>
          <a:bodyPr>
            <a:normAutofit fontScale="85000" lnSpcReduction="20000"/>
          </a:bodyPr>
          <a:lstStyle/>
          <a:p>
            <a:r>
              <a:rPr lang="en-US" dirty="0"/>
              <a:t>Was a political consultancy hired by President Trump’s campaign and other Republicans</a:t>
            </a:r>
          </a:p>
          <a:p>
            <a:r>
              <a:rPr lang="en-US" dirty="0"/>
              <a:t>Had improperly gathered detailed </a:t>
            </a:r>
            <a:r>
              <a:rPr lang="en-US" dirty="0" err="1"/>
              <a:t>Facebook</a:t>
            </a:r>
            <a:r>
              <a:rPr lang="en-US" dirty="0"/>
              <a:t> information on 87 million people, of whom 71 million were Americans</a:t>
            </a:r>
          </a:p>
          <a:p>
            <a:r>
              <a:rPr lang="en-US" dirty="0"/>
              <a:t>Relied on different techniques and was more detailed and extensive than what the hackers collected using </a:t>
            </a:r>
            <a:r>
              <a:rPr lang="en-US" dirty="0" err="1"/>
              <a:t>Facebook’s</a:t>
            </a:r>
            <a:r>
              <a:rPr lang="en-US" dirty="0"/>
              <a:t> search functions</a:t>
            </a:r>
          </a:p>
          <a:p>
            <a:r>
              <a:rPr lang="en-US" dirty="0"/>
              <a:t>Data set included user names, hometowns, work and educational histories, religious affiliations and </a:t>
            </a:r>
            <a:r>
              <a:rPr lang="en-US" dirty="0" err="1"/>
              <a:t>Facebook</a:t>
            </a:r>
            <a:r>
              <a:rPr lang="en-US" dirty="0"/>
              <a:t> “likes” of users and their friends, among other data.</a:t>
            </a:r>
          </a:p>
          <a:p>
            <a:r>
              <a:rPr lang="en-US" dirty="0"/>
              <a:t>Other users affected were in countries including the Philippines, Indonesia, U.K., Canada and Mexico</a:t>
            </a:r>
          </a:p>
          <a:p>
            <a:r>
              <a:rPr lang="en-US" dirty="0"/>
              <a:t>The illicit harvesting of personal data by Cambridge </a:t>
            </a:r>
            <a:r>
              <a:rPr lang="en-US" dirty="0" err="1"/>
              <a:t>Analytica</a:t>
            </a:r>
            <a:r>
              <a:rPr lang="en-US" dirty="0"/>
              <a:t> was first reported in December 2015</a:t>
            </a:r>
          </a:p>
        </p:txBody>
      </p:sp>
    </p:spTree>
    <p:extLst>
      <p:ext uri="{BB962C8B-B14F-4D97-AF65-F5344CB8AC3E}">
        <p14:creationId xmlns:p14="http://schemas.microsoft.com/office/powerpoint/2010/main" val="3615436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Cambridge Analytica II</a:t>
            </a:r>
          </a:p>
        </p:txBody>
      </p:sp>
      <p:sp>
        <p:nvSpPr>
          <p:cNvPr id="3" name="Content Placeholder 2"/>
          <p:cNvSpPr>
            <a:spLocks noGrp="1"/>
          </p:cNvSpPr>
          <p:nvPr>
            <p:ph idx="1"/>
          </p:nvPr>
        </p:nvSpPr>
        <p:spPr/>
        <p:txBody>
          <a:bodyPr>
            <a:normAutofit fontScale="92500" lnSpcReduction="20000"/>
          </a:bodyPr>
          <a:lstStyle/>
          <a:p>
            <a:r>
              <a:rPr lang="en-US" dirty="0" err="1"/>
              <a:t>Facebook</a:t>
            </a:r>
            <a:r>
              <a:rPr lang="en-US" dirty="0"/>
              <a:t> claimed only 270,000 people had responded to a survey app created by a researcher in 2014. The researcher was able to gather information on the friends of the respondents without their permission, vastly expanding the scope of his data. That researcher then passed the information on to Cambridge </a:t>
            </a:r>
            <a:r>
              <a:rPr lang="en-US" dirty="0" err="1"/>
              <a:t>Analytica</a:t>
            </a:r>
            <a:r>
              <a:rPr lang="en-US" dirty="0"/>
              <a:t>. </a:t>
            </a:r>
          </a:p>
          <a:p>
            <a:r>
              <a:rPr lang="en-US" dirty="0"/>
              <a:t>The real number of affected people was more than 87 million profiles.</a:t>
            </a:r>
          </a:p>
          <a:p>
            <a:r>
              <a:rPr lang="en-US" dirty="0"/>
              <a:t>Cambridge Analytica used an algorithm capable of psychologically profiling users from their Facebook interactions alone, to be more specific, it used the ‘Big Five’ Personality test, and then it targeted hundreds of political adverts everyday to the specific personality types, tailored towards people’s innermost fears, needs, and emotions. </a:t>
            </a:r>
          </a:p>
          <a:p>
            <a:r>
              <a:rPr lang="en-US" dirty="0"/>
              <a:t>For more details, see: https://www.bbc.com/news/av/technology-43674480/facebook-data-how-it-was-used-by-cambridge-analytica</a:t>
            </a:r>
          </a:p>
        </p:txBody>
      </p:sp>
    </p:spTree>
    <p:extLst>
      <p:ext uri="{BB962C8B-B14F-4D97-AF65-F5344CB8AC3E}">
        <p14:creationId xmlns:p14="http://schemas.microsoft.com/office/powerpoint/2010/main" val="34104938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Cambridge </a:t>
            </a:r>
            <a:r>
              <a:rPr lang="en-US" dirty="0" err="1"/>
              <a:t>Analytica</a:t>
            </a:r>
            <a:endParaRPr lang="en-US" dirty="0"/>
          </a:p>
        </p:txBody>
      </p:sp>
      <p:sp>
        <p:nvSpPr>
          <p:cNvPr id="3" name="Content Placeholder 2"/>
          <p:cNvSpPr>
            <a:spLocks noGrp="1"/>
          </p:cNvSpPr>
          <p:nvPr>
            <p:ph idx="1"/>
          </p:nvPr>
        </p:nvSpPr>
        <p:spPr/>
        <p:txBody>
          <a:bodyPr>
            <a:normAutofit/>
          </a:bodyPr>
          <a:lstStyle/>
          <a:p>
            <a:pPr>
              <a:buNone/>
            </a:pPr>
            <a:r>
              <a:rPr lang="en-US" dirty="0"/>
              <a:t>References: </a:t>
            </a:r>
          </a:p>
          <a:p>
            <a:r>
              <a:rPr lang="en-US" dirty="0">
                <a:hlinkClick r:id="rId2"/>
              </a:rPr>
              <a:t>https://www.washingtonpost.com/news/the-switch/wp/2018/04/04/facebook-said-the-personal-data-of-most-its-2-billion-users-has-been-collected-and-shared-with-outsiders/?noredirect=on&amp;utm_term=.b73898f99cc0</a:t>
            </a:r>
            <a:endParaRPr lang="en-US" dirty="0"/>
          </a:p>
          <a:p>
            <a:r>
              <a:rPr lang="en-US" dirty="0">
                <a:hlinkClick r:id="rId3"/>
              </a:rPr>
              <a:t>https://en.wikipedia.org/wiki/Facebook%E2%80%93Cambridge_Analytica_data_scandal</a:t>
            </a:r>
            <a:endParaRPr lang="en-US" dirty="0"/>
          </a:p>
          <a:p>
            <a:r>
              <a:rPr lang="en-US" dirty="0">
                <a:hlinkClick r:id="rId4"/>
              </a:rPr>
              <a:t>https://www.bbc.com/news/av/technology-43674480/facebook-data-how-it-was-used-by-cambridge-analytica</a:t>
            </a:r>
            <a:endParaRPr lang="en-US" dirty="0"/>
          </a:p>
          <a:p>
            <a:endParaRPr lang="en-US" dirty="0"/>
          </a:p>
        </p:txBody>
      </p:sp>
    </p:spTree>
    <p:extLst>
      <p:ext uri="{BB962C8B-B14F-4D97-AF65-F5344CB8AC3E}">
        <p14:creationId xmlns:p14="http://schemas.microsoft.com/office/powerpoint/2010/main" val="834253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A63E-5721-4B0F-A3C2-89F9DBBE3044}"/>
              </a:ext>
            </a:extLst>
          </p:cNvPr>
          <p:cNvSpPr>
            <a:spLocks noGrp="1"/>
          </p:cNvSpPr>
          <p:nvPr>
            <p:ph type="title"/>
          </p:nvPr>
        </p:nvSpPr>
        <p:spPr>
          <a:xfrm>
            <a:off x="838200" y="365125"/>
            <a:ext cx="10515600" cy="750685"/>
          </a:xfrm>
        </p:spPr>
        <p:txBody>
          <a:bodyPr>
            <a:normAutofit fontScale="90000"/>
          </a:bodyPr>
          <a:lstStyle/>
          <a:p>
            <a:r>
              <a:rPr lang="en-US" sz="3600" b="1" cap="all" dirty="0"/>
              <a:t/>
            </a:r>
            <a:br>
              <a:rPr lang="en-US" sz="3600" b="1" cap="all" dirty="0"/>
            </a:br>
            <a:r>
              <a:rPr lang="en-US" sz="3600" b="1" cap="all" dirty="0"/>
              <a:t>zone Isolation using Virtual processors</a:t>
            </a:r>
            <a:br>
              <a:rPr lang="en-US" sz="3600" b="1" cap="all" dirty="0"/>
            </a:br>
            <a:endParaRPr lang="en-US" sz="3600" dirty="0"/>
          </a:p>
        </p:txBody>
      </p:sp>
      <p:sp>
        <p:nvSpPr>
          <p:cNvPr id="3" name="Content Placeholder 2">
            <a:extLst>
              <a:ext uri="{FF2B5EF4-FFF2-40B4-BE49-F238E27FC236}">
                <a16:creationId xmlns:a16="http://schemas.microsoft.com/office/drawing/2014/main" id="{3836326E-5DA8-4404-A069-E76DB8420F1E}"/>
              </a:ext>
            </a:extLst>
          </p:cNvPr>
          <p:cNvSpPr>
            <a:spLocks noGrp="1"/>
          </p:cNvSpPr>
          <p:nvPr>
            <p:ph idx="1"/>
          </p:nvPr>
        </p:nvSpPr>
        <p:spPr>
          <a:xfrm>
            <a:off x="838200" y="1216515"/>
            <a:ext cx="10515600" cy="4960448"/>
          </a:xfrm>
        </p:spPr>
        <p:txBody>
          <a:bodyPr>
            <a:normAutofit fontScale="70000" lnSpcReduction="20000"/>
          </a:bodyPr>
          <a:lstStyle/>
          <a:p>
            <a:pPr hangingPunct="0"/>
            <a:r>
              <a:rPr lang="en-US" b="1" dirty="0"/>
              <a:t>Intent</a:t>
            </a:r>
            <a:r>
              <a:rPr lang="en-US" dirty="0"/>
              <a:t>: Provide two execution environments: one is intended to support the standard functions of phones: make phone calls, take pictures, store lists of contacts. The other is intended for business functions such as accessing databases, development environments, and employee email. Another use of the more secure zone is the execution of sensitive functions. The separation is performed by creating two types of strictly separated virtual processors.</a:t>
            </a:r>
          </a:p>
          <a:p>
            <a:pPr marL="0" indent="0" hangingPunct="0">
              <a:buNone/>
            </a:pPr>
            <a:endParaRPr lang="en-US" dirty="0"/>
          </a:p>
          <a:p>
            <a:pPr hangingPunct="0"/>
            <a:r>
              <a:rPr lang="en-US" b="1" dirty="0"/>
              <a:t>Also known as </a:t>
            </a:r>
          </a:p>
          <a:p>
            <a:pPr hangingPunct="0"/>
            <a:r>
              <a:rPr lang="en-US" dirty="0"/>
              <a:t>Isolation using virtual machines,  virtual zones, virtual worlds, </a:t>
            </a:r>
            <a:r>
              <a:rPr lang="en-US" dirty="0" err="1"/>
              <a:t>trustzone</a:t>
            </a:r>
            <a:endParaRPr lang="en-US" dirty="0"/>
          </a:p>
          <a:p>
            <a:pPr marL="0" indent="0" hangingPunct="0">
              <a:buNone/>
            </a:pPr>
            <a:endParaRPr lang="en-US" dirty="0"/>
          </a:p>
          <a:p>
            <a:pPr hangingPunct="0"/>
            <a:r>
              <a:rPr lang="en-US" b="1" dirty="0"/>
              <a:t>Context</a:t>
            </a:r>
          </a:p>
          <a:p>
            <a:r>
              <a:rPr lang="en-US" dirty="0"/>
              <a:t>Corporate databases contain data that may be valuable because they include information about business plans, customer medical records, and similar.  We want our employees to have access to these resources according to their business functions. People want to use their smart phones and tablets for all kinds of applications, e.g. digital payments as well as all their private functions such as phone calls, interactions with friends, and similar.  Some functions in mobile devices require a highly secure execution environment; for example, to store access rights, cryptographic keys, and trusted processes (Winter 2008).</a:t>
            </a:r>
          </a:p>
          <a:p>
            <a:pPr marL="0" indent="0">
              <a:buNone/>
            </a:pPr>
            <a:endParaRPr lang="en-US" dirty="0"/>
          </a:p>
        </p:txBody>
      </p:sp>
    </p:spTree>
    <p:extLst>
      <p:ext uri="{BB962C8B-B14F-4D97-AF65-F5344CB8AC3E}">
        <p14:creationId xmlns:p14="http://schemas.microsoft.com/office/powerpoint/2010/main" val="1884779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249E-F7F6-4CFF-AA59-1F9C1F222A91}"/>
              </a:ext>
            </a:extLst>
          </p:cNvPr>
          <p:cNvSpPr>
            <a:spLocks noGrp="1"/>
          </p:cNvSpPr>
          <p:nvPr>
            <p:ph type="title"/>
          </p:nvPr>
        </p:nvSpPr>
        <p:spPr/>
        <p:txBody>
          <a:bodyPr/>
          <a:lstStyle/>
          <a:p>
            <a:r>
              <a:rPr lang="en-US" dirty="0"/>
              <a:t>Threats</a:t>
            </a:r>
          </a:p>
        </p:txBody>
      </p:sp>
      <p:sp>
        <p:nvSpPr>
          <p:cNvPr id="3" name="Content Placeholder 2">
            <a:extLst>
              <a:ext uri="{FF2B5EF4-FFF2-40B4-BE49-F238E27FC236}">
                <a16:creationId xmlns:a16="http://schemas.microsoft.com/office/drawing/2014/main" id="{8D239FC0-F9E2-4F49-A2CF-E304DA0B4889}"/>
              </a:ext>
            </a:extLst>
          </p:cNvPr>
          <p:cNvSpPr>
            <a:spLocks noGrp="1"/>
          </p:cNvSpPr>
          <p:nvPr>
            <p:ph idx="1"/>
          </p:nvPr>
        </p:nvSpPr>
        <p:spPr/>
        <p:txBody>
          <a:bodyPr>
            <a:normAutofit lnSpcReduction="10000"/>
          </a:bodyPr>
          <a:lstStyle/>
          <a:p>
            <a:pPr marL="0" indent="0">
              <a:buNone/>
            </a:pPr>
            <a:r>
              <a:rPr lang="en-US" dirty="0"/>
              <a:t>Zone isolation can be attacked in the following ways: </a:t>
            </a:r>
            <a:endParaRPr lang="en-US" b="1" dirty="0"/>
          </a:p>
          <a:p>
            <a:pPr lvl="0" hangingPunct="0"/>
            <a:r>
              <a:rPr lang="en-US" dirty="0"/>
              <a:t>T1. Compromising the private zone may result in finding information that can be used to attack the secure side; for example, passwords to use the corporate database. </a:t>
            </a:r>
          </a:p>
          <a:p>
            <a:pPr lvl="0" hangingPunct="0"/>
            <a:r>
              <a:rPr lang="en-US" dirty="0"/>
              <a:t>T2. If the separation mechanism  is complex and has vulnerabilities it can be compromised by an attacker. </a:t>
            </a:r>
          </a:p>
          <a:p>
            <a:pPr lvl="0"/>
            <a:r>
              <a:rPr lang="en-US" dirty="0"/>
              <a:t>T3. Lack of security defenses in the work zone could allow an attacker to access enterprise resources.</a:t>
            </a:r>
            <a:endParaRPr lang="en-US" b="1" dirty="0"/>
          </a:p>
          <a:p>
            <a:pPr lvl="0"/>
            <a:r>
              <a:rPr lang="en-US" dirty="0"/>
              <a:t>T4. Specific implementations of the zone separation software may have vulnerabilities. </a:t>
            </a:r>
            <a:endParaRPr lang="en-US" b="1" dirty="0"/>
          </a:p>
          <a:p>
            <a:endParaRPr lang="en-US" dirty="0"/>
          </a:p>
        </p:txBody>
      </p:sp>
    </p:spTree>
    <p:extLst>
      <p:ext uri="{BB962C8B-B14F-4D97-AF65-F5344CB8AC3E}">
        <p14:creationId xmlns:p14="http://schemas.microsoft.com/office/powerpoint/2010/main" val="4489980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82955-7493-4175-803A-039C78ABA9DC}"/>
              </a:ext>
            </a:extLst>
          </p:cNvPr>
          <p:cNvSpPr>
            <a:spLocks noGrp="1"/>
          </p:cNvSpPr>
          <p:nvPr>
            <p:ph type="title"/>
          </p:nvPr>
        </p:nvSpPr>
        <p:spPr/>
        <p:txBody>
          <a:bodyPr/>
          <a:lstStyle/>
          <a:p>
            <a:r>
              <a:rPr lang="en-US" dirty="0"/>
              <a:t>Class diagram pf the Zone Isolation pattern</a:t>
            </a:r>
          </a:p>
        </p:txBody>
      </p:sp>
      <p:pic>
        <p:nvPicPr>
          <p:cNvPr id="3" name="Picture 2">
            <a:extLst>
              <a:ext uri="{FF2B5EF4-FFF2-40B4-BE49-F238E27FC236}">
                <a16:creationId xmlns:a16="http://schemas.microsoft.com/office/drawing/2014/main" id="{1FD125F4-0B6A-4DBB-8255-0E8AC0B7637F}"/>
              </a:ext>
            </a:extLst>
          </p:cNvPr>
          <p:cNvPicPr>
            <a:picLocks noChangeAspect="1"/>
          </p:cNvPicPr>
          <p:nvPr/>
        </p:nvPicPr>
        <p:blipFill>
          <a:blip r:embed="rId2"/>
          <a:stretch>
            <a:fillRect/>
          </a:stretch>
        </p:blipFill>
        <p:spPr>
          <a:xfrm>
            <a:off x="2992947" y="1816715"/>
            <a:ext cx="6710971" cy="4285999"/>
          </a:xfrm>
          <a:prstGeom prst="rect">
            <a:avLst/>
          </a:prstGeom>
        </p:spPr>
      </p:pic>
    </p:spTree>
    <p:extLst>
      <p:ext uri="{BB962C8B-B14F-4D97-AF65-F5344CB8AC3E}">
        <p14:creationId xmlns:p14="http://schemas.microsoft.com/office/powerpoint/2010/main" val="10861683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1DBF-15A7-449C-8084-F236F756F454}"/>
              </a:ext>
            </a:extLst>
          </p:cNvPr>
          <p:cNvSpPr>
            <a:spLocks noGrp="1"/>
          </p:cNvSpPr>
          <p:nvPr>
            <p:ph type="title"/>
          </p:nvPr>
        </p:nvSpPr>
        <p:spPr/>
        <p:txBody>
          <a:bodyPr/>
          <a:lstStyle/>
          <a:p>
            <a:r>
              <a:rPr lang="en-US" dirty="0"/>
              <a:t>Threat handling</a:t>
            </a:r>
          </a:p>
        </p:txBody>
      </p:sp>
      <p:sp>
        <p:nvSpPr>
          <p:cNvPr id="3" name="Content Placeholder 2">
            <a:extLst>
              <a:ext uri="{FF2B5EF4-FFF2-40B4-BE49-F238E27FC236}">
                <a16:creationId xmlns:a16="http://schemas.microsoft.com/office/drawing/2014/main" id="{16496135-C710-42B1-BCAD-53E3055FE43D}"/>
              </a:ext>
            </a:extLst>
          </p:cNvPr>
          <p:cNvSpPr>
            <a:spLocks noGrp="1"/>
          </p:cNvSpPr>
          <p:nvPr>
            <p:ph idx="1"/>
          </p:nvPr>
        </p:nvSpPr>
        <p:spPr/>
        <p:txBody>
          <a:bodyPr/>
          <a:lstStyle/>
          <a:p>
            <a:r>
              <a:rPr lang="en-US" dirty="0"/>
              <a:t>T1 requires providing simple security facilities such that the users can set up authentication and authorization. </a:t>
            </a:r>
          </a:p>
          <a:p>
            <a:r>
              <a:rPr lang="en-US" dirty="0"/>
              <a:t>T2 requires using a secure hypervisor  such as the </a:t>
            </a:r>
            <a:r>
              <a:rPr lang="en-US" dirty="0" err="1"/>
              <a:t>microvisor</a:t>
            </a:r>
            <a:r>
              <a:rPr lang="en-US" dirty="0"/>
              <a:t> in (</a:t>
            </a:r>
            <a:r>
              <a:rPr lang="en-US" dirty="0" err="1"/>
              <a:t>Heiser</a:t>
            </a:r>
            <a:r>
              <a:rPr lang="en-US" dirty="0"/>
              <a:t> and Leslie 2010), which was proven secure (Klein et al. 2009).</a:t>
            </a:r>
          </a:p>
          <a:p>
            <a:r>
              <a:rPr lang="en-US" dirty="0"/>
              <a:t>T3 can be handled if the secure zone  has appropriate security defenses. </a:t>
            </a:r>
          </a:p>
          <a:p>
            <a:r>
              <a:rPr lang="en-US" dirty="0"/>
              <a:t>T4: Several vulnerabilities have been found in the ARM processors (J. </a:t>
            </a:r>
            <a:r>
              <a:rPr lang="en-US" dirty="0" err="1"/>
              <a:t>Guilbon</a:t>
            </a:r>
            <a:r>
              <a:rPr lang="en-US" dirty="0"/>
              <a:t> 2018), but there are patches</a:t>
            </a:r>
          </a:p>
          <a:p>
            <a:endParaRPr lang="en-US" dirty="0"/>
          </a:p>
        </p:txBody>
      </p:sp>
    </p:spTree>
    <p:extLst>
      <p:ext uri="{BB962C8B-B14F-4D97-AF65-F5344CB8AC3E}">
        <p14:creationId xmlns:p14="http://schemas.microsoft.com/office/powerpoint/2010/main" val="1876084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4"/>
          <p:cNvSpPr>
            <a:spLocks noChangeArrowheads="1"/>
          </p:cNvSpPr>
          <p:nvPr/>
        </p:nvSpPr>
        <p:spPr bwMode="auto">
          <a:xfrm>
            <a:off x="2027239" y="301626"/>
            <a:ext cx="907097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38880" rIns="0" bIns="0" anchor="ctr"/>
          <a:lstStyle>
            <a:lvl1pPr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b="1" i="1">
                <a:solidFill>
                  <a:schemeClr val="tx1"/>
                </a:solidFill>
                <a:latin typeface="Arial" panose="020B0604020202020204" pitchFamily="34" charset="0"/>
              </a:defRPr>
            </a:lvl1pPr>
            <a:lvl2pPr marL="742950" indent="-28575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Arial" panose="020B0604020202020204" pitchFamily="34" charset="0"/>
              </a:defRPr>
            </a:lvl2pPr>
            <a:lvl3pPr marL="11430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panose="020B0604020202020204" pitchFamily="34" charset="0"/>
              </a:defRPr>
            </a:lvl3pPr>
            <a:lvl4pPr marL="16002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4pPr>
            <a:lvl5pPr marL="2057400" indent="-228600" defTabSz="457200">
              <a:spcBef>
                <a:spcPct val="20000"/>
              </a:spcBef>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Arial" panose="020B0604020202020204" pitchFamily="34" charset="0"/>
              </a:defRPr>
            </a:lvl9pPr>
          </a:lstStyle>
          <a:p>
            <a:pPr algn="ctr">
              <a:spcBef>
                <a:spcPct val="0"/>
              </a:spcBef>
              <a:buFontTx/>
              <a:buNone/>
            </a:pPr>
            <a:r>
              <a:rPr lang="en-US" altLang="en-US" sz="4400" b="0" i="0" dirty="0">
                <a:latin typeface="Calibri" panose="020F0502020204030204" pitchFamily="34" charset="0"/>
              </a:rPr>
              <a:t>Implementation: L4 </a:t>
            </a:r>
            <a:r>
              <a:rPr lang="en-US" altLang="en-US" sz="4400" b="0" i="0" dirty="0" err="1">
                <a:latin typeface="Calibri" panose="020F0502020204030204" pitchFamily="34" charset="0"/>
              </a:rPr>
              <a:t>Microvisor</a:t>
            </a:r>
            <a:endParaRPr lang="en-US" altLang="en-US" sz="4400" b="0" i="0" dirty="0">
              <a:latin typeface="Calibri" panose="020F0502020204030204" pitchFamily="34" charset="0"/>
            </a:endParaRPr>
          </a:p>
        </p:txBody>
      </p:sp>
      <p:sp>
        <p:nvSpPr>
          <p:cNvPr id="528387" name="Rectangle 5"/>
          <p:cNvSpPr>
            <a:spLocks noChangeArrowheads="1"/>
          </p:cNvSpPr>
          <p:nvPr/>
        </p:nvSpPr>
        <p:spPr bwMode="auto">
          <a:xfrm>
            <a:off x="1668464" y="1547814"/>
            <a:ext cx="9070975"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8080" rIns="0" bIns="0"/>
          <a:lstStyle>
            <a:lvl1pPr marL="430213" indent="-32385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800" b="1" i="1">
                <a:solidFill>
                  <a:schemeClr val="tx1"/>
                </a:solidFill>
                <a:latin typeface="Arial" panose="020B0604020202020204" pitchFamily="34" charset="0"/>
              </a:defRPr>
            </a:lvl1pPr>
            <a:lvl2pPr marL="742950" indent="-28575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800">
                <a:solidFill>
                  <a:schemeClr val="tx1"/>
                </a:solidFill>
                <a:latin typeface="Arial" panose="020B0604020202020204" pitchFamily="34" charset="0"/>
              </a:defRPr>
            </a:lvl2pPr>
            <a:lvl3pPr marL="1143000" indent="-22860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400">
                <a:solidFill>
                  <a:schemeClr val="tx1"/>
                </a:solidFill>
                <a:latin typeface="Arial" panose="020B0604020202020204" pitchFamily="34" charset="0"/>
              </a:defRPr>
            </a:lvl3pPr>
            <a:lvl4pPr marL="1600200" indent="-22860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4pPr>
            <a:lvl5pPr marL="2057400" indent="-228600" defTabSz="457200">
              <a:spcBef>
                <a:spcPct val="20000"/>
              </a:spcBef>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tabLst>
                <a:tab pos="430213" algn="l"/>
                <a:tab pos="542925" algn="l"/>
                <a:tab pos="1000125" algn="l"/>
                <a:tab pos="1457325" algn="l"/>
                <a:tab pos="1914525" algn="l"/>
                <a:tab pos="2371725" algn="l"/>
                <a:tab pos="2828925" algn="l"/>
                <a:tab pos="3286125" algn="l"/>
                <a:tab pos="3743325" algn="l"/>
                <a:tab pos="4200525" algn="l"/>
                <a:tab pos="4657725" algn="l"/>
                <a:tab pos="5114925" algn="l"/>
                <a:tab pos="5572125" algn="l"/>
                <a:tab pos="6029325" algn="l"/>
                <a:tab pos="6486525" algn="l"/>
                <a:tab pos="6943725" algn="l"/>
                <a:tab pos="7400925" algn="l"/>
                <a:tab pos="7858125" algn="l"/>
                <a:tab pos="8315325" algn="l"/>
                <a:tab pos="8772525" algn="l"/>
                <a:tab pos="9229725" algn="l"/>
              </a:tabLst>
              <a:defRPr sz="2000">
                <a:solidFill>
                  <a:schemeClr val="tx1"/>
                </a:solidFill>
                <a:latin typeface="Arial" panose="020B0604020202020204" pitchFamily="34" charset="0"/>
              </a:defRPr>
            </a:lvl9pPr>
          </a:lstStyle>
          <a:p>
            <a:pPr>
              <a:buSzPct val="45000"/>
              <a:buFont typeface="Wingdings" panose="05000000000000000000" pitchFamily="2" charset="2"/>
              <a:buChar char=""/>
            </a:pPr>
            <a:r>
              <a:rPr lang="en-US" altLang="en-US" sz="3200" b="0" i="0" dirty="0">
                <a:latin typeface="Calibri" panose="020F0502020204030204" pitchFamily="34" charset="0"/>
              </a:rPr>
              <a:t>L4 </a:t>
            </a:r>
            <a:r>
              <a:rPr lang="en-US" altLang="en-US" sz="3200" b="0" i="0" dirty="0" err="1">
                <a:latin typeface="Calibri" panose="020F0502020204030204" pitchFamily="34" charset="0"/>
              </a:rPr>
              <a:t>Microvisor</a:t>
            </a:r>
            <a:r>
              <a:rPr lang="en-US" altLang="en-US" sz="3200" b="0" i="0" dirty="0">
                <a:latin typeface="Calibri" panose="020F0502020204030204" pitchFamily="34" charset="0"/>
              </a:rPr>
              <a:t> from OK Labs (Australia) (G. </a:t>
            </a:r>
            <a:r>
              <a:rPr lang="en-US" altLang="en-US" sz="3200" b="0" i="0" dirty="0" err="1">
                <a:latin typeface="Calibri" panose="020F0502020204030204" pitchFamily="34" charset="0"/>
              </a:rPr>
              <a:t>Heiser</a:t>
            </a:r>
            <a:r>
              <a:rPr lang="en-US" altLang="en-US" sz="3200" b="0" i="0" dirty="0">
                <a:latin typeface="Calibri" panose="020F0502020204030204" pitchFamily="34" charset="0"/>
              </a:rPr>
              <a:t>)</a:t>
            </a:r>
          </a:p>
        </p:txBody>
      </p:sp>
      <p:sp>
        <p:nvSpPr>
          <p:cNvPr id="528388" name="Text Box 7"/>
          <p:cNvSpPr txBox="1">
            <a:spLocks noChangeArrowheads="1"/>
          </p:cNvSpPr>
          <p:nvPr/>
        </p:nvSpPr>
        <p:spPr bwMode="auto">
          <a:xfrm>
            <a:off x="2743200" y="2133600"/>
            <a:ext cx="6561138" cy="466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840" rIns="0" bIns="0"/>
          <a:lstStyle>
            <a:lvl1pPr marL="430213" indent="-32385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800" b="1" i="1">
                <a:solidFill>
                  <a:schemeClr val="tx1"/>
                </a:solidFill>
                <a:latin typeface="Arial" panose="020B0604020202020204" pitchFamily="34" charset="0"/>
              </a:defRPr>
            </a:lvl1pPr>
            <a:lvl2pPr marL="742950" indent="-28575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800">
                <a:solidFill>
                  <a:schemeClr val="tx1"/>
                </a:solidFill>
                <a:latin typeface="Arial" panose="020B0604020202020204" pitchFamily="34" charset="0"/>
              </a:defRPr>
            </a:lvl2pPr>
            <a:lvl3pPr marL="1143000" indent="-22860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400">
                <a:solidFill>
                  <a:schemeClr val="tx1"/>
                </a:solidFill>
                <a:latin typeface="Arial" panose="020B0604020202020204" pitchFamily="34" charset="0"/>
              </a:defRPr>
            </a:lvl3pPr>
            <a:lvl4pPr marL="1600200" indent="-22860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4pPr>
            <a:lvl5pPr marL="2057400" indent="-228600" defTabSz="457200">
              <a:spcBef>
                <a:spcPct val="20000"/>
              </a:spcBef>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tabLst>
                <a:tab pos="430213" algn="l"/>
                <a:tab pos="887413" algn="l"/>
                <a:tab pos="1344613" algn="l"/>
                <a:tab pos="1801813" algn="l"/>
                <a:tab pos="2259013" algn="l"/>
                <a:tab pos="2716213" algn="l"/>
                <a:tab pos="3173413" algn="l"/>
                <a:tab pos="3630613" algn="l"/>
                <a:tab pos="4087813" algn="l"/>
                <a:tab pos="4545013" algn="l"/>
                <a:tab pos="5002213" algn="l"/>
                <a:tab pos="5459413" algn="l"/>
                <a:tab pos="5916613" algn="l"/>
                <a:tab pos="6373813" algn="l"/>
                <a:tab pos="6831013" algn="l"/>
                <a:tab pos="7288213" algn="l"/>
                <a:tab pos="7745413" algn="l"/>
                <a:tab pos="8202613" algn="l"/>
                <a:tab pos="8659813" algn="l"/>
                <a:tab pos="9117013" algn="l"/>
                <a:tab pos="9574213" algn="l"/>
              </a:tabLst>
              <a:defRPr sz="2000">
                <a:solidFill>
                  <a:schemeClr val="tx1"/>
                </a:solidFill>
                <a:latin typeface="Arial" panose="020B0604020202020204" pitchFamily="34" charset="0"/>
              </a:defRPr>
            </a:lvl9pPr>
          </a:lstStyle>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Runs as 'host' OS</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Microkernel architecture</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Limited execution in kernel mode</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Real-time capabilities for communication stack and media streaming</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seL4 mathematically proven correct, 08/09</a:t>
            </a:r>
          </a:p>
          <a:p>
            <a:pPr>
              <a:lnSpc>
                <a:spcPct val="93000"/>
              </a:lnSpc>
              <a:spcBef>
                <a:spcPct val="0"/>
              </a:spcBef>
              <a:spcAft>
                <a:spcPts val="1425"/>
              </a:spcAft>
              <a:buClr>
                <a:srgbClr val="000000"/>
              </a:buClr>
              <a:buSzPct val="45000"/>
              <a:buFont typeface="Wingdings" panose="05000000000000000000" pitchFamily="2" charset="2"/>
              <a:buChar char=""/>
            </a:pPr>
            <a:r>
              <a:rPr lang="en-US" altLang="en-US" b="0" i="0" dirty="0">
                <a:solidFill>
                  <a:srgbClr val="000000"/>
                </a:solidFill>
              </a:rPr>
              <a:t>Used in several smartphones</a:t>
            </a:r>
          </a:p>
        </p:txBody>
      </p:sp>
    </p:spTree>
    <p:extLst>
      <p:ext uri="{BB962C8B-B14F-4D97-AF65-F5344CB8AC3E}">
        <p14:creationId xmlns:p14="http://schemas.microsoft.com/office/powerpoint/2010/main" val="1994550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Defenses: SIEM</a:t>
            </a:r>
          </a:p>
        </p:txBody>
      </p:sp>
      <p:sp>
        <p:nvSpPr>
          <p:cNvPr id="3" name="Content Placeholder 2"/>
          <p:cNvSpPr>
            <a:spLocks noGrp="1"/>
          </p:cNvSpPr>
          <p:nvPr>
            <p:ph idx="1"/>
          </p:nvPr>
        </p:nvSpPr>
        <p:spPr/>
        <p:txBody>
          <a:bodyPr>
            <a:normAutofit fontScale="92500" lnSpcReduction="10000"/>
          </a:bodyPr>
          <a:lstStyle/>
          <a:p>
            <a:r>
              <a:rPr lang="en-US" b="1" dirty="0"/>
              <a:t>Security Information and Event Management</a:t>
            </a:r>
            <a:r>
              <a:rPr lang="en-US" dirty="0"/>
              <a:t> (</a:t>
            </a:r>
            <a:r>
              <a:rPr lang="en-US" b="1" dirty="0"/>
              <a:t>SIEM</a:t>
            </a:r>
            <a:r>
              <a:rPr lang="en-US" dirty="0"/>
              <a:t>) software products and services combine </a:t>
            </a:r>
            <a:r>
              <a:rPr lang="en-US" dirty="0">
                <a:hlinkClick r:id="rId4" tooltip="Security information management"/>
              </a:rPr>
              <a:t>security information management</a:t>
            </a:r>
            <a:r>
              <a:rPr lang="en-US" dirty="0"/>
              <a:t> (SIM) and </a:t>
            </a:r>
            <a:r>
              <a:rPr lang="en-US" dirty="0">
                <a:hlinkClick r:id="rId5" tooltip="Security event manager"/>
              </a:rPr>
              <a:t>security event management</a:t>
            </a:r>
            <a:r>
              <a:rPr lang="en-US" dirty="0"/>
              <a:t> (SEM). They provide real-time analysis of security alerts generated by network hardware, IDS, and applications.</a:t>
            </a:r>
          </a:p>
          <a:p>
            <a:r>
              <a:rPr lang="en-US" dirty="0"/>
              <a:t>Vendors sell SIEM as software, as appliances or as managed services; these products are also used to log security data and generate reports for </a:t>
            </a:r>
            <a:r>
              <a:rPr lang="en-US" b="1" dirty="0"/>
              <a:t>compliance</a:t>
            </a:r>
            <a:r>
              <a:rPr lang="en-US" dirty="0"/>
              <a:t> purposes.</a:t>
            </a:r>
            <a:endParaRPr lang="en-US" baseline="30000" dirty="0"/>
          </a:p>
          <a:p>
            <a:r>
              <a:rPr lang="en-US" dirty="0"/>
              <a:t>The product capabilities include gathering, analyzing and presenting information from network and security devices, identity and access-management applications, vulnerability management and policy-compliance tools, operating-system, database and application logs, external threat data</a:t>
            </a:r>
          </a:p>
          <a:p>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20126093"/>
      </p:ext>
    </p:extLst>
  </p:cSld>
  <p:clrMapOvr>
    <a:masterClrMapping/>
  </p:clrMapOvr>
  <mc:AlternateContent xmlns:mc="http://schemas.openxmlformats.org/markup-compatibility/2006" xmlns:p14="http://schemas.microsoft.com/office/powerpoint/2010/main">
    <mc:Choice Requires="p14">
      <p:transition spd="slow" p14:dur="2000" advTm="70842"/>
    </mc:Choice>
    <mc:Fallback xmlns="">
      <p:transition spd="slow" advTm="70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600200"/>
            <a:ext cx="49530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a:bodyPr>
          <a:lstStyle/>
          <a:p>
            <a:pPr>
              <a:defRPr/>
            </a:pPr>
            <a:r>
              <a:rPr lang="en-US" dirty="0"/>
              <a:t>Secure communications in standard phone</a:t>
            </a:r>
          </a:p>
        </p:txBody>
      </p:sp>
    </p:spTree>
    <p:extLst>
      <p:ext uri="{BB962C8B-B14F-4D97-AF65-F5344CB8AC3E}">
        <p14:creationId xmlns:p14="http://schemas.microsoft.com/office/powerpoint/2010/main" val="17766735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4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066800"/>
            <a:ext cx="7391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29411" name="Title 2"/>
          <p:cNvSpPr>
            <a:spLocks noGrp="1"/>
          </p:cNvSpPr>
          <p:nvPr>
            <p:ph type="title"/>
          </p:nvPr>
        </p:nvSpPr>
        <p:spPr/>
        <p:txBody>
          <a:bodyPr/>
          <a:lstStyle/>
          <a:p>
            <a:r>
              <a:rPr lang="en-US" altLang="en-US" sz="2800"/>
              <a:t>L4 Microvisor</a:t>
            </a:r>
          </a:p>
        </p:txBody>
      </p:sp>
    </p:spTree>
    <p:extLst>
      <p:ext uri="{BB962C8B-B14F-4D97-AF65-F5344CB8AC3E}">
        <p14:creationId xmlns:p14="http://schemas.microsoft.com/office/powerpoint/2010/main" val="3658486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Title 1"/>
          <p:cNvSpPr>
            <a:spLocks noGrp="1"/>
          </p:cNvSpPr>
          <p:nvPr>
            <p:ph type="title"/>
          </p:nvPr>
        </p:nvSpPr>
        <p:spPr/>
        <p:txBody>
          <a:bodyPr/>
          <a:lstStyle/>
          <a:p>
            <a:r>
              <a:rPr lang="en-US" altLang="en-US" sz="2800" dirty="0"/>
              <a:t>The Microkernel pattern  (</a:t>
            </a:r>
            <a:r>
              <a:rPr lang="en-US" altLang="en-US" sz="2800" dirty="0">
                <a:hlinkClick r:id="rId2"/>
              </a:rPr>
              <a:t>www.vico.org</a:t>
            </a:r>
            <a:r>
              <a:rPr lang="en-US" altLang="en-US" sz="2800" dirty="0"/>
              <a:t>)  </a:t>
            </a:r>
          </a:p>
        </p:txBody>
      </p:sp>
      <p:sp>
        <p:nvSpPr>
          <p:cNvPr id="530435" name="Content Placeholder 2"/>
          <p:cNvSpPr>
            <a:spLocks noGrp="1"/>
          </p:cNvSpPr>
          <p:nvPr>
            <p:ph idx="1"/>
          </p:nvPr>
        </p:nvSpPr>
        <p:spPr/>
        <p:txBody>
          <a:bodyPr>
            <a:normAutofit/>
          </a:bodyPr>
          <a:lstStyle/>
          <a:p>
            <a:r>
              <a:rPr lang="en-US" altLang="en-US" sz="2400" dirty="0"/>
              <a:t>"The Microkernel architectural pattern applies to software systems that must be able to adapt to changing system requirements. It separates a minimal functional core from extended functionality and customer-specific parts. The microkernel also serves as a socket for plugging in these extensions and coordinating their collaboration." (</a:t>
            </a:r>
            <a:r>
              <a:rPr lang="en-US" altLang="en-US" sz="2400" dirty="0" err="1"/>
              <a:t>Buschmann</a:t>
            </a:r>
            <a:r>
              <a:rPr lang="en-US" altLang="en-US" sz="2400" dirty="0"/>
              <a:t>, F., R. </a:t>
            </a:r>
            <a:r>
              <a:rPr lang="en-US" altLang="en-US" sz="2400" dirty="0" err="1"/>
              <a:t>Meunier</a:t>
            </a:r>
            <a:r>
              <a:rPr lang="en-US" altLang="en-US" sz="2400" dirty="0"/>
              <a:t>, H. Rohnert, P. </a:t>
            </a:r>
            <a:r>
              <a:rPr lang="en-US" altLang="en-US" sz="2400" dirty="0" err="1"/>
              <a:t>Sommerlad</a:t>
            </a:r>
            <a:r>
              <a:rPr lang="en-US" altLang="en-US" sz="2400" dirty="0"/>
              <a:t>, and M. </a:t>
            </a:r>
            <a:r>
              <a:rPr lang="en-US" altLang="en-US" sz="2400" dirty="0" err="1"/>
              <a:t>Stal</a:t>
            </a:r>
            <a:r>
              <a:rPr lang="en-US" altLang="en-US" sz="2400" dirty="0"/>
              <a:t>. Pattern-Oriented Software Architecture: A System Of Patterns. West Sussex, England: John Wiley &amp; Sons Ltd., 1996)</a:t>
            </a:r>
          </a:p>
          <a:p>
            <a:r>
              <a:rPr lang="en-US" altLang="en-US" sz="2400" dirty="0"/>
              <a:t>The microkernel includes functionality that enables other components running in separate processes to communicate with each other. It is also responsible for maintaining system-wide resources such as files or processes. In addition, it provides interfaces that enable other components to access its functionality. </a:t>
            </a:r>
          </a:p>
        </p:txBody>
      </p:sp>
    </p:spTree>
    <p:extLst>
      <p:ext uri="{BB962C8B-B14F-4D97-AF65-F5344CB8AC3E}">
        <p14:creationId xmlns:p14="http://schemas.microsoft.com/office/powerpoint/2010/main" val="49102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Date Placeholder 2"/>
          <p:cNvSpPr txBox="1">
            <a:spLocks noGrp="1"/>
          </p:cNvSpPr>
          <p:nvPr/>
        </p:nvSpPr>
        <p:spPr bwMode="auto">
          <a:xfrm>
            <a:off x="2209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2E5F15A-44DF-49D2-8BBF-7A963F1DA3E4}" type="datetime1">
              <a:rPr lang="en-US" altLang="en-US" sz="1400" b="0" i="0">
                <a:latin typeface="Times New Roman" panose="02020603050405020304" pitchFamily="18" charset="0"/>
              </a:rPr>
              <a:pPr>
                <a:spcBef>
                  <a:spcPct val="0"/>
                </a:spcBef>
                <a:buFontTx/>
                <a:buNone/>
              </a:pPr>
              <a:t>11/8/2018</a:t>
            </a:fld>
            <a:endParaRPr lang="en-US" altLang="en-US" sz="1400" b="0" i="0">
              <a:latin typeface="Times New Roman" panose="02020603050405020304" pitchFamily="18" charset="0"/>
            </a:endParaRPr>
          </a:p>
        </p:txBody>
      </p:sp>
      <p:sp>
        <p:nvSpPr>
          <p:cNvPr id="531459" name="Slide Number Placeholder 4"/>
          <p:cNvSpPr txBox="1">
            <a:spLocks noGrp="1"/>
          </p:cNvSpPr>
          <p:nvPr/>
        </p:nvSpPr>
        <p:spPr bwMode="auto">
          <a:xfrm>
            <a:off x="8077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fld id="{E5901966-FFD8-4A07-B651-A6466D237651}" type="slidenum">
              <a:rPr lang="en-US" altLang="en-US" sz="1400" b="0" i="0">
                <a:latin typeface="Times New Roman" panose="02020603050405020304" pitchFamily="18" charset="0"/>
              </a:rPr>
              <a:pPr algn="r">
                <a:spcBef>
                  <a:spcPct val="0"/>
                </a:spcBef>
                <a:buFontTx/>
                <a:buNone/>
              </a:pPr>
              <a:t>33</a:t>
            </a:fld>
            <a:endParaRPr lang="en-US" altLang="en-US" sz="1400" b="0" i="0">
              <a:latin typeface="Times New Roman" panose="02020603050405020304" pitchFamily="18" charset="0"/>
            </a:endParaRPr>
          </a:p>
        </p:txBody>
      </p:sp>
      <p:sp>
        <p:nvSpPr>
          <p:cNvPr id="531460" name="Rectangle 2"/>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latin typeface="Calibri" panose="020F0502020204030204" pitchFamily="34" charset="0"/>
              </a:rPr>
              <a:t>Microkernel</a:t>
            </a:r>
          </a:p>
        </p:txBody>
      </p:sp>
      <p:pic>
        <p:nvPicPr>
          <p:cNvPr id="531461" name="Picture 3"/>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160589" y="1676401"/>
            <a:ext cx="78708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40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en-US"/>
              <a:t>Microkernel-based architectures</a:t>
            </a:r>
          </a:p>
        </p:txBody>
      </p:sp>
      <p:sp>
        <p:nvSpPr>
          <p:cNvPr id="261123" name="Rectangle 3"/>
          <p:cNvSpPr>
            <a:spLocks noGrp="1" noChangeArrowheads="1"/>
          </p:cNvSpPr>
          <p:nvPr>
            <p:ph type="body" idx="1"/>
          </p:nvPr>
        </p:nvSpPr>
        <p:spPr/>
        <p:txBody>
          <a:bodyPr/>
          <a:lstStyle/>
          <a:p>
            <a:pPr>
              <a:lnSpc>
                <a:spcPct val="80000"/>
              </a:lnSpc>
            </a:pPr>
            <a:r>
              <a:rPr lang="en-US" altLang="en-US" sz="1800" dirty="0"/>
              <a:t>A microkernel includes mostly communication functions and a set of some fundamental services, typically functions such as process creation/deletion, process communication</a:t>
            </a:r>
          </a:p>
          <a:p>
            <a:pPr>
              <a:lnSpc>
                <a:spcPct val="80000"/>
              </a:lnSpc>
            </a:pPr>
            <a:r>
              <a:rPr lang="en-US" altLang="en-US" sz="1800" dirty="0"/>
              <a:t> All other non-essential functions are implemented as part of </a:t>
            </a:r>
            <a:r>
              <a:rPr lang="en-US" altLang="en-US" sz="1800" b="1" dirty="0"/>
              <a:t>internal or external servers.</a:t>
            </a:r>
          </a:p>
          <a:p>
            <a:pPr>
              <a:lnSpc>
                <a:spcPct val="80000"/>
              </a:lnSpc>
            </a:pPr>
            <a:r>
              <a:rPr lang="en-US" altLang="en-US" sz="1800" dirty="0"/>
              <a:t>The client interfaces with the kernel through an </a:t>
            </a:r>
            <a:r>
              <a:rPr lang="en-US" altLang="en-US" sz="1800" b="1" dirty="0"/>
              <a:t>Adapter (interface transformer)</a:t>
            </a:r>
            <a:r>
              <a:rPr lang="en-US" altLang="en-US" sz="1800" dirty="0"/>
              <a:t>. This routes the service request to the either the microkernel or to an external server.</a:t>
            </a:r>
          </a:p>
          <a:p>
            <a:pPr>
              <a:lnSpc>
                <a:spcPct val="80000"/>
              </a:lnSpc>
            </a:pPr>
            <a:r>
              <a:rPr lang="en-US" altLang="en-US" sz="1800" dirty="0"/>
              <a:t>The microkernel class is used mostly to establish communication and to perform very basic functions. Additional functionality is decoupled into internal servers. External servers implement their view of the microkernel as seen through its interfaces. </a:t>
            </a:r>
          </a:p>
          <a:p>
            <a:pPr>
              <a:lnSpc>
                <a:spcPct val="80000"/>
              </a:lnSpc>
            </a:pPr>
            <a:r>
              <a:rPr lang="en-US" altLang="en-US" sz="1800" dirty="0"/>
              <a:t>This decoupling makes the microkernel reusable and the operating system becomes </a:t>
            </a:r>
            <a:r>
              <a:rPr lang="en-US" altLang="en-US" sz="1800" b="1" dirty="0"/>
              <a:t>highly extensible</a:t>
            </a:r>
            <a:r>
              <a:rPr lang="en-US" altLang="en-US" sz="1800" dirty="0"/>
              <a:t>, we just need to add more internal or external servers.</a:t>
            </a:r>
          </a:p>
          <a:p>
            <a:pPr>
              <a:lnSpc>
                <a:spcPct val="80000"/>
              </a:lnSpc>
            </a:pPr>
            <a:r>
              <a:rPr lang="en-US" altLang="en-US" sz="1800" dirty="0"/>
              <a:t>This approach is a type of client/server system where the microkernel provides a common facility between client programs and services. </a:t>
            </a:r>
          </a:p>
          <a:p>
            <a:pPr>
              <a:lnSpc>
                <a:spcPct val="80000"/>
              </a:lnSpc>
            </a:pPr>
            <a:r>
              <a:rPr lang="en-US" altLang="en-US" sz="1800" dirty="0"/>
              <a:t>The microkernel is effectively a </a:t>
            </a:r>
            <a:r>
              <a:rPr lang="en-US" altLang="en-US" sz="1800" b="1" dirty="0"/>
              <a:t>Reference Monitor</a:t>
            </a:r>
          </a:p>
        </p:txBody>
      </p:sp>
    </p:spTree>
    <p:extLst>
      <p:ext uri="{BB962C8B-B14F-4D97-AF65-F5344CB8AC3E}">
        <p14:creationId xmlns:p14="http://schemas.microsoft.com/office/powerpoint/2010/main" val="3630578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itle 1"/>
          <p:cNvSpPr>
            <a:spLocks noGrp="1"/>
          </p:cNvSpPr>
          <p:nvPr>
            <p:ph type="title"/>
          </p:nvPr>
        </p:nvSpPr>
        <p:spPr/>
        <p:txBody>
          <a:bodyPr/>
          <a:lstStyle/>
          <a:p>
            <a:r>
              <a:rPr lang="en-US" altLang="en-US"/>
              <a:t>Reducing kernel mode execution</a:t>
            </a:r>
          </a:p>
        </p:txBody>
      </p:sp>
      <p:sp>
        <p:nvSpPr>
          <p:cNvPr id="183299" name="Content Placeholder 2"/>
          <p:cNvSpPr>
            <a:spLocks noGrp="1"/>
          </p:cNvSpPr>
          <p:nvPr>
            <p:ph idx="1"/>
          </p:nvPr>
        </p:nvSpPr>
        <p:spPr/>
        <p:txBody>
          <a:bodyPr/>
          <a:lstStyle/>
          <a:p>
            <a:r>
              <a:rPr lang="en-US" altLang="en-US"/>
              <a:t>If only a few critical functions run in kernel mode security and reliability improve</a:t>
            </a:r>
          </a:p>
          <a:p>
            <a:r>
              <a:rPr lang="en-US" altLang="en-US"/>
              <a:t>Hypervisors and microvisors run in kernel mode but all other programs run in user mode</a:t>
            </a:r>
          </a:p>
          <a:p>
            <a:r>
              <a:rPr lang="en-US" altLang="en-US"/>
              <a:t>It also improves performance</a:t>
            </a:r>
          </a:p>
          <a:p>
            <a:r>
              <a:rPr lang="en-US" altLang="en-US"/>
              <a:t>Can act as a Reference Monitor (see cloud security chapter)</a:t>
            </a:r>
          </a:p>
        </p:txBody>
      </p:sp>
    </p:spTree>
    <p:extLst>
      <p:ext uri="{BB962C8B-B14F-4D97-AF65-F5344CB8AC3E}">
        <p14:creationId xmlns:p14="http://schemas.microsoft.com/office/powerpoint/2010/main" val="36517607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p:txBody>
          <a:bodyPr/>
          <a:lstStyle/>
          <a:p>
            <a:endParaRPr lang="en-US" altLang="en-US"/>
          </a:p>
        </p:txBody>
      </p:sp>
      <p:pic>
        <p:nvPicPr>
          <p:cNvPr id="18432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52400"/>
            <a:ext cx="11363325" cy="830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5060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itle 1"/>
          <p:cNvSpPr>
            <a:spLocks noGrp="1"/>
          </p:cNvSpPr>
          <p:nvPr>
            <p:ph type="title" idx="4294967295"/>
          </p:nvPr>
        </p:nvSpPr>
        <p:spPr/>
        <p:txBody>
          <a:bodyPr/>
          <a:lstStyle/>
          <a:p>
            <a:r>
              <a:rPr lang="en-US" altLang="en-US" dirty="0"/>
              <a:t>Hardware support: ARM architecture</a:t>
            </a:r>
          </a:p>
        </p:txBody>
      </p:sp>
      <p:sp>
        <p:nvSpPr>
          <p:cNvPr id="564227" name="Content Placeholder 2"/>
          <p:cNvSpPr>
            <a:spLocks noGrp="1"/>
          </p:cNvSpPr>
          <p:nvPr>
            <p:ph idx="4294967295"/>
          </p:nvPr>
        </p:nvSpPr>
        <p:spPr/>
        <p:txBody>
          <a:bodyPr>
            <a:noAutofit/>
          </a:bodyPr>
          <a:lstStyle/>
          <a:p>
            <a:r>
              <a:rPr lang="en-US" altLang="en-US" dirty="0"/>
              <a:t>The ARM is a 32-bit </a:t>
            </a:r>
            <a:r>
              <a:rPr lang="en-US" altLang="en-US" b="1" dirty="0"/>
              <a:t>Reduced-Instruction Set Computer  </a:t>
            </a:r>
            <a:r>
              <a:rPr lang="en-US" altLang="en-US" dirty="0"/>
              <a:t>(RISC), </a:t>
            </a:r>
            <a:r>
              <a:rPr lang="en-US" dirty="0"/>
              <a:t>developed by British company </a:t>
            </a:r>
            <a:r>
              <a:rPr lang="en-US" dirty="0">
                <a:hlinkClick r:id="rId2" tooltip="ARM Holdings"/>
              </a:rPr>
              <a:t>ARM Holdings</a:t>
            </a:r>
            <a:r>
              <a:rPr lang="en-US" dirty="0"/>
              <a:t>.</a:t>
            </a:r>
            <a:endParaRPr lang="en-US" altLang="en-US" dirty="0"/>
          </a:p>
          <a:p>
            <a:r>
              <a:rPr lang="en-US" altLang="en-US" dirty="0"/>
              <a:t>It was known as the Advanced RISC Machine, and before that as the Acorn RISC Machine</a:t>
            </a:r>
          </a:p>
          <a:p>
            <a:r>
              <a:rPr lang="en-US" altLang="en-US" dirty="0"/>
              <a:t>They were originally conceived as a processor for desktop personal computers</a:t>
            </a:r>
          </a:p>
          <a:p>
            <a:r>
              <a:rPr lang="en-US" altLang="en-US" dirty="0"/>
              <a:t>The relative simplicity of ARM processors made them suitable for low power applications. This has made them dominant in the mobile and embedded electronics market</a:t>
            </a:r>
          </a:p>
        </p:txBody>
      </p:sp>
    </p:spTree>
    <p:extLst>
      <p:ext uri="{BB962C8B-B14F-4D97-AF65-F5344CB8AC3E}">
        <p14:creationId xmlns:p14="http://schemas.microsoft.com/office/powerpoint/2010/main" val="3161725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Title 1"/>
          <p:cNvSpPr>
            <a:spLocks noGrp="1"/>
          </p:cNvSpPr>
          <p:nvPr>
            <p:ph type="title" idx="4294967295"/>
          </p:nvPr>
        </p:nvSpPr>
        <p:spPr/>
        <p:txBody>
          <a:bodyPr/>
          <a:lstStyle/>
          <a:p>
            <a:r>
              <a:rPr lang="en-US" altLang="en-US"/>
              <a:t>ARM II</a:t>
            </a:r>
          </a:p>
        </p:txBody>
      </p:sp>
      <p:sp>
        <p:nvSpPr>
          <p:cNvPr id="565251" name="Content Placeholder 2"/>
          <p:cNvSpPr>
            <a:spLocks noGrp="1"/>
          </p:cNvSpPr>
          <p:nvPr>
            <p:ph idx="4294967295"/>
          </p:nvPr>
        </p:nvSpPr>
        <p:spPr/>
        <p:txBody>
          <a:bodyPr/>
          <a:lstStyle/>
          <a:p>
            <a:r>
              <a:rPr lang="en-US" altLang="en-US" sz="2400" dirty="0"/>
              <a:t>The ARM architecture is </a:t>
            </a:r>
            <a:r>
              <a:rPr lang="en-US" altLang="en-US" sz="2400" b="1" dirty="0"/>
              <a:t>the most widely used Instruction Set Architecture (ISA) in terms of numbers produced. </a:t>
            </a:r>
            <a:r>
              <a:rPr lang="en-US" altLang="en-US" sz="2400" dirty="0"/>
              <a:t>More than a 100 billion produced by 2017.</a:t>
            </a:r>
            <a:endParaRPr lang="en-US" altLang="en-US" sz="2400" baseline="30000" dirty="0"/>
          </a:p>
          <a:p>
            <a:r>
              <a:rPr lang="en-US" altLang="en-US" sz="2400" dirty="0"/>
              <a:t>ARM processors are used extensively in consumer electronics, including tablets, mobile phones, digital media and music players, hand-held game consoles, calculators, laptops, and computer peripherals such as hard drives and routers</a:t>
            </a:r>
          </a:p>
          <a:p>
            <a:r>
              <a:rPr lang="en-US" altLang="en-US" sz="2400" dirty="0"/>
              <a:t>There are 32 and 64-bit versions</a:t>
            </a:r>
          </a:p>
          <a:p>
            <a:r>
              <a:rPr lang="en-US" altLang="en-US" sz="2400" dirty="0"/>
              <a:t>They have security extensions</a:t>
            </a:r>
          </a:p>
        </p:txBody>
      </p:sp>
    </p:spTree>
    <p:extLst>
      <p:ext uri="{BB962C8B-B14F-4D97-AF65-F5344CB8AC3E}">
        <p14:creationId xmlns:p14="http://schemas.microsoft.com/office/powerpoint/2010/main" val="237218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Title 1"/>
          <p:cNvSpPr>
            <a:spLocks noGrp="1"/>
          </p:cNvSpPr>
          <p:nvPr>
            <p:ph type="title" idx="4294967295"/>
          </p:nvPr>
        </p:nvSpPr>
        <p:spPr/>
        <p:txBody>
          <a:bodyPr/>
          <a:lstStyle/>
          <a:p>
            <a:r>
              <a:rPr lang="en-US" altLang="en-US"/>
              <a:t>ARM Security</a:t>
            </a:r>
          </a:p>
        </p:txBody>
      </p:sp>
      <p:sp>
        <p:nvSpPr>
          <p:cNvPr id="566275" name="Content Placeholder 2"/>
          <p:cNvSpPr>
            <a:spLocks noGrp="1"/>
          </p:cNvSpPr>
          <p:nvPr>
            <p:ph idx="4294967295"/>
          </p:nvPr>
        </p:nvSpPr>
        <p:spPr>
          <a:xfrm>
            <a:off x="2209800" y="1447800"/>
            <a:ext cx="7772400" cy="4648200"/>
          </a:xfrm>
        </p:spPr>
        <p:txBody>
          <a:bodyPr>
            <a:normAutofit/>
          </a:bodyPr>
          <a:lstStyle/>
          <a:p>
            <a:r>
              <a:rPr lang="en-US" altLang="en-US" sz="2000" dirty="0"/>
              <a:t>The Security Extensions (</a:t>
            </a:r>
            <a:r>
              <a:rPr lang="en-US" altLang="en-US" sz="2000" b="1" dirty="0" err="1"/>
              <a:t>TrustZone</a:t>
            </a:r>
            <a:r>
              <a:rPr lang="en-US" altLang="en-US" sz="2000" b="1" dirty="0"/>
              <a:t> Technology</a:t>
            </a:r>
            <a:r>
              <a:rPr lang="en-US" altLang="en-US" sz="2000" dirty="0"/>
              <a:t>), is found in ARMv6KZ and later application profile architectures.</a:t>
            </a:r>
          </a:p>
          <a:p>
            <a:r>
              <a:rPr lang="en-US" altLang="en-US" sz="2000" dirty="0"/>
              <a:t>It provides a low cost alternative to adding an additional dedicated security core to a chip, by providing </a:t>
            </a:r>
            <a:r>
              <a:rPr lang="en-US" altLang="en-US" sz="2000" b="1" dirty="0"/>
              <a:t>two virtual processors </a:t>
            </a:r>
            <a:r>
              <a:rPr lang="en-US" altLang="en-US" sz="2000" dirty="0"/>
              <a:t>backed by hardware based access control</a:t>
            </a:r>
          </a:p>
          <a:p>
            <a:r>
              <a:rPr lang="en-US" altLang="en-US" sz="2000" dirty="0"/>
              <a:t>This enables the application core to switch between two states, referred to as </a:t>
            </a:r>
            <a:r>
              <a:rPr lang="en-US" altLang="en-US" sz="2000" b="1" dirty="0"/>
              <a:t>worlds</a:t>
            </a:r>
            <a:r>
              <a:rPr lang="en-US" altLang="en-US" sz="2000" dirty="0"/>
              <a:t>, in order to prevent information from leaking from the more trusted world to the less trusted world. </a:t>
            </a:r>
          </a:p>
          <a:p>
            <a:r>
              <a:rPr lang="en-US" altLang="en-US" sz="2000" dirty="0"/>
              <a:t>This world switch is generally orthogonal to all other capabilities of the processor, thus each world can operate independently of the other while using the same core. </a:t>
            </a:r>
          </a:p>
          <a:p>
            <a:r>
              <a:rPr lang="en-US" altLang="en-US" sz="2000" dirty="0"/>
              <a:t>Memory and peripherals are for controlling the use of media on ARM-based devices, and preventing any unapproved use of the device.</a:t>
            </a:r>
            <a:r>
              <a:rPr lang="en-US" sz="2000" dirty="0"/>
              <a:t> </a:t>
            </a:r>
          </a:p>
        </p:txBody>
      </p:sp>
    </p:spTree>
    <p:extLst>
      <p:ext uri="{BB962C8B-B14F-4D97-AF65-F5344CB8AC3E}">
        <p14:creationId xmlns:p14="http://schemas.microsoft.com/office/powerpoint/2010/main" val="36847216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11D435-5F54-41E8-A91E-563D2BAB470E}"/>
              </a:ext>
            </a:extLst>
          </p:cNvPr>
          <p:cNvPicPr>
            <a:picLocks noChangeAspect="1"/>
          </p:cNvPicPr>
          <p:nvPr/>
        </p:nvPicPr>
        <p:blipFill>
          <a:blip r:embed="rId2"/>
          <a:stretch>
            <a:fillRect/>
          </a:stretch>
        </p:blipFill>
        <p:spPr>
          <a:xfrm>
            <a:off x="1452025" y="0"/>
            <a:ext cx="9287949" cy="6858000"/>
          </a:xfrm>
          <a:prstGeom prst="rect">
            <a:avLst/>
          </a:prstGeom>
        </p:spPr>
      </p:pic>
    </p:spTree>
    <p:extLst>
      <p:ext uri="{BB962C8B-B14F-4D97-AF65-F5344CB8AC3E}">
        <p14:creationId xmlns:p14="http://schemas.microsoft.com/office/powerpoint/2010/main" val="105922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Title 1"/>
          <p:cNvSpPr>
            <a:spLocks noGrp="1"/>
          </p:cNvSpPr>
          <p:nvPr>
            <p:ph type="title" idx="4294967295"/>
          </p:nvPr>
        </p:nvSpPr>
        <p:spPr/>
        <p:txBody>
          <a:bodyPr/>
          <a:lstStyle/>
          <a:p>
            <a:r>
              <a:rPr lang="en-US" altLang="en-US"/>
              <a:t>ARM Sec  II</a:t>
            </a:r>
          </a:p>
        </p:txBody>
      </p:sp>
      <p:sp>
        <p:nvSpPr>
          <p:cNvPr id="567299" name="Content Placeholder 2"/>
          <p:cNvSpPr>
            <a:spLocks noGrp="1"/>
          </p:cNvSpPr>
          <p:nvPr>
            <p:ph idx="4294967295"/>
          </p:nvPr>
        </p:nvSpPr>
        <p:spPr/>
        <p:txBody>
          <a:bodyPr/>
          <a:lstStyle/>
          <a:p>
            <a:r>
              <a:rPr lang="en-US" altLang="en-US" sz="2000" dirty="0"/>
              <a:t>Typical applications of </a:t>
            </a:r>
            <a:r>
              <a:rPr lang="en-US" altLang="en-US" sz="2000" dirty="0" err="1"/>
              <a:t>TrustZone</a:t>
            </a:r>
            <a:r>
              <a:rPr lang="en-US" altLang="en-US" sz="2000" dirty="0"/>
              <a:t> Technology are to run a rich operating system in the less trusted world, and smaller security-specialized code in the more trusted world (known as </a:t>
            </a:r>
            <a:r>
              <a:rPr lang="en-US" altLang="en-US" sz="2000" dirty="0" err="1"/>
              <a:t>TrustZone</a:t>
            </a:r>
            <a:r>
              <a:rPr lang="en-US" altLang="en-US" sz="2000" dirty="0"/>
              <a:t> Software, a </a:t>
            </a:r>
            <a:r>
              <a:rPr lang="en-US" altLang="en-US" sz="2000" dirty="0" err="1"/>
              <a:t>TrustZone</a:t>
            </a:r>
            <a:r>
              <a:rPr lang="en-US" altLang="en-US" sz="2000" dirty="0"/>
              <a:t> optimized version of the Trusted Foundations(TM) Software developed by Trusted Logic), allowing much tighter access control for the use of media on ARM-based devices, and preventing any unapproved use of the device.</a:t>
            </a:r>
          </a:p>
          <a:p>
            <a:r>
              <a:rPr lang="en-US" altLang="en-US" sz="2000" dirty="0"/>
              <a:t>In practice, since the specific implementation details of </a:t>
            </a:r>
            <a:r>
              <a:rPr lang="en-US" altLang="en-US" sz="2000" dirty="0" err="1"/>
              <a:t>TrustZone</a:t>
            </a:r>
            <a:r>
              <a:rPr lang="en-US" altLang="en-US" sz="2000" dirty="0"/>
              <a:t> are proprietary and have not been publicly disclosed for review, it is unclear what level of assurance is provided for a given threat model.</a:t>
            </a:r>
          </a:p>
          <a:p>
            <a:r>
              <a:rPr lang="en-US" altLang="en-US" sz="2000" dirty="0"/>
              <a:t>See: </a:t>
            </a:r>
            <a:r>
              <a:rPr lang="en-US" sz="2000" dirty="0"/>
              <a:t>https://www.blackhat.com/docs/us-14/materials/us-14-Rosenberg-Reflections-on-Trusting-TrustZone.pdf</a:t>
            </a:r>
            <a:endParaRPr lang="en-US" altLang="en-US" sz="2000" dirty="0"/>
          </a:p>
          <a:p>
            <a:r>
              <a:rPr lang="en-US" altLang="en-US" sz="2000" dirty="0"/>
              <a:t>As of ARMv6, the ARM architecture supports no-execute page protection, which is referred to as XN, for </a:t>
            </a:r>
            <a:r>
              <a:rPr lang="en-US" altLang="en-US" sz="2000" dirty="0" err="1"/>
              <a:t>eXecute</a:t>
            </a:r>
            <a:r>
              <a:rPr lang="en-US" altLang="en-US" sz="2000" dirty="0"/>
              <a:t> Never</a:t>
            </a:r>
          </a:p>
          <a:p>
            <a:endParaRPr lang="en-US" altLang="en-US" sz="2000" dirty="0"/>
          </a:p>
        </p:txBody>
      </p:sp>
    </p:spTree>
    <p:extLst>
      <p:ext uri="{BB962C8B-B14F-4D97-AF65-F5344CB8AC3E}">
        <p14:creationId xmlns:p14="http://schemas.microsoft.com/office/powerpoint/2010/main" val="31791055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CCBD-D547-4E83-9961-CD21A9BB1CFE}"/>
              </a:ext>
            </a:extLst>
          </p:cNvPr>
          <p:cNvSpPr>
            <a:spLocks noGrp="1"/>
          </p:cNvSpPr>
          <p:nvPr>
            <p:ph type="title"/>
          </p:nvPr>
        </p:nvSpPr>
        <p:spPr/>
        <p:txBody>
          <a:bodyPr/>
          <a:lstStyle/>
          <a:p>
            <a:r>
              <a:rPr lang="en-US" dirty="0"/>
              <a:t>ARM Virtualization extensions</a:t>
            </a:r>
          </a:p>
        </p:txBody>
      </p:sp>
      <p:sp>
        <p:nvSpPr>
          <p:cNvPr id="3" name="Content Placeholder 2">
            <a:extLst>
              <a:ext uri="{FF2B5EF4-FFF2-40B4-BE49-F238E27FC236}">
                <a16:creationId xmlns:a16="http://schemas.microsoft.com/office/drawing/2014/main" id="{8C863EC4-B34F-4504-9812-2ABFDF7E97ED}"/>
              </a:ext>
            </a:extLst>
          </p:cNvPr>
          <p:cNvSpPr>
            <a:spLocks noGrp="1"/>
          </p:cNvSpPr>
          <p:nvPr>
            <p:ph idx="1"/>
          </p:nvPr>
        </p:nvSpPr>
        <p:spPr/>
        <p:txBody>
          <a:bodyPr/>
          <a:lstStyle/>
          <a:p>
            <a:r>
              <a:rPr lang="en-US" dirty="0"/>
              <a:t>The extensions only apply to non-secure mode. They introduce a new processor mode, </a:t>
            </a:r>
            <a:r>
              <a:rPr lang="en-US" dirty="0" err="1"/>
              <a:t>hyp</a:t>
            </a:r>
            <a:r>
              <a:rPr lang="en-US" dirty="0"/>
              <a:t> mode, which is more privileged than the existing non-secure kernel modes.</a:t>
            </a:r>
          </a:p>
          <a:p>
            <a:r>
              <a:rPr lang="en-US" dirty="0"/>
              <a:t> This leaves the existing kernel and user modes for unmodiﬁed guest OSes and applications, as shown in Figure 1</a:t>
            </a:r>
          </a:p>
          <a:p>
            <a:endParaRPr lang="en-US" dirty="0"/>
          </a:p>
        </p:txBody>
      </p:sp>
    </p:spTree>
    <p:extLst>
      <p:ext uri="{BB962C8B-B14F-4D97-AF65-F5344CB8AC3E}">
        <p14:creationId xmlns:p14="http://schemas.microsoft.com/office/powerpoint/2010/main" val="18085557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8AE9A-E6CA-473B-937C-C81A68590375}"/>
              </a:ext>
            </a:extLst>
          </p:cNvPr>
          <p:cNvPicPr>
            <a:picLocks noChangeAspect="1"/>
          </p:cNvPicPr>
          <p:nvPr/>
        </p:nvPicPr>
        <p:blipFill>
          <a:blip r:embed="rId2"/>
          <a:stretch>
            <a:fillRect/>
          </a:stretch>
        </p:blipFill>
        <p:spPr>
          <a:xfrm>
            <a:off x="2325757" y="665922"/>
            <a:ext cx="7737613" cy="4691269"/>
          </a:xfrm>
          <a:prstGeom prst="rect">
            <a:avLst/>
          </a:prstGeom>
        </p:spPr>
      </p:pic>
    </p:spTree>
    <p:extLst>
      <p:ext uri="{BB962C8B-B14F-4D97-AF65-F5344CB8AC3E}">
        <p14:creationId xmlns:p14="http://schemas.microsoft.com/office/powerpoint/2010/main" val="1157765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3F5D1-2EF2-4C61-991E-D2CDE5762B33}"/>
              </a:ext>
            </a:extLst>
          </p:cNvPr>
          <p:cNvSpPr>
            <a:spLocks noGrp="1"/>
          </p:cNvSpPr>
          <p:nvPr>
            <p:ph type="title"/>
          </p:nvPr>
        </p:nvSpPr>
        <p:spPr/>
        <p:txBody>
          <a:bodyPr/>
          <a:lstStyle/>
          <a:p>
            <a:r>
              <a:rPr lang="en-US" dirty="0"/>
              <a:t>ARM Cortex processor architecture</a:t>
            </a:r>
          </a:p>
        </p:txBody>
      </p:sp>
      <p:pic>
        <p:nvPicPr>
          <p:cNvPr id="3" name="Picture 2">
            <a:extLst>
              <a:ext uri="{FF2B5EF4-FFF2-40B4-BE49-F238E27FC236}">
                <a16:creationId xmlns:a16="http://schemas.microsoft.com/office/drawing/2014/main" id="{E9ABC71D-7E75-4841-BD6F-55323437A28C}"/>
              </a:ext>
            </a:extLst>
          </p:cNvPr>
          <p:cNvPicPr>
            <a:picLocks noChangeAspect="1"/>
          </p:cNvPicPr>
          <p:nvPr/>
        </p:nvPicPr>
        <p:blipFill>
          <a:blip r:embed="rId2"/>
          <a:stretch>
            <a:fillRect/>
          </a:stretch>
        </p:blipFill>
        <p:spPr>
          <a:xfrm>
            <a:off x="2868074" y="1780462"/>
            <a:ext cx="6493448" cy="4370590"/>
          </a:xfrm>
          <a:prstGeom prst="rect">
            <a:avLst/>
          </a:prstGeom>
        </p:spPr>
      </p:pic>
    </p:spTree>
    <p:extLst>
      <p:ext uri="{BB962C8B-B14F-4D97-AF65-F5344CB8AC3E}">
        <p14:creationId xmlns:p14="http://schemas.microsoft.com/office/powerpoint/2010/main" val="6965033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0134-A0A7-41BD-9683-6DEB1D084F4B}"/>
              </a:ext>
            </a:extLst>
          </p:cNvPr>
          <p:cNvSpPr>
            <a:spLocks noGrp="1"/>
          </p:cNvSpPr>
          <p:nvPr>
            <p:ph type="title"/>
          </p:nvPr>
        </p:nvSpPr>
        <p:spPr/>
        <p:txBody>
          <a:bodyPr/>
          <a:lstStyle/>
          <a:p>
            <a:r>
              <a:rPr lang="en-US" dirty="0"/>
              <a:t>Known uses</a:t>
            </a:r>
          </a:p>
        </p:txBody>
      </p:sp>
      <p:sp>
        <p:nvSpPr>
          <p:cNvPr id="3" name="Content Placeholder 2">
            <a:extLst>
              <a:ext uri="{FF2B5EF4-FFF2-40B4-BE49-F238E27FC236}">
                <a16:creationId xmlns:a16="http://schemas.microsoft.com/office/drawing/2014/main" id="{FB0C852C-913C-499F-855B-E207AAD15317}"/>
              </a:ext>
            </a:extLst>
          </p:cNvPr>
          <p:cNvSpPr>
            <a:spLocks noGrp="1"/>
          </p:cNvSpPr>
          <p:nvPr>
            <p:ph idx="1"/>
          </p:nvPr>
        </p:nvSpPr>
        <p:spPr>
          <a:xfrm>
            <a:off x="838200" y="1333332"/>
            <a:ext cx="10515600" cy="5111778"/>
          </a:xfrm>
        </p:spPr>
        <p:txBody>
          <a:bodyPr>
            <a:normAutofit fontScale="62500" lnSpcReduction="20000"/>
          </a:bodyPr>
          <a:lstStyle/>
          <a:p>
            <a:pPr lvl="0" hangingPunct="0"/>
            <a:r>
              <a:rPr lang="en-US" dirty="0"/>
              <a:t>The OKL4 </a:t>
            </a:r>
            <a:r>
              <a:rPr lang="en-US" dirty="0" err="1"/>
              <a:t>Microvisor</a:t>
            </a:r>
            <a:r>
              <a:rPr lang="en-US" dirty="0"/>
              <a:t> implements a combination virtual machine monitor/microkernel (</a:t>
            </a:r>
            <a:r>
              <a:rPr lang="en-US" dirty="0" err="1"/>
              <a:t>Heiser</a:t>
            </a:r>
            <a:r>
              <a:rPr lang="en-US" dirty="0"/>
              <a:t> and Leslie 2010) that creates a few types of VMs. The OKL4 </a:t>
            </a:r>
            <a:r>
              <a:rPr lang="en-US" dirty="0" err="1"/>
              <a:t>Microvisor</a:t>
            </a:r>
            <a:r>
              <a:rPr lang="en-US" dirty="0"/>
              <a:t> supports ARM hardware virtualization extensions, as introduced in the Cortex-A15 processor. The use of hardware virtualization greatly reduces the changes required to a guest OS.</a:t>
            </a:r>
          </a:p>
          <a:p>
            <a:pPr marL="0" indent="0" hangingPunct="0">
              <a:buNone/>
            </a:pPr>
            <a:endParaRPr lang="en-US" dirty="0"/>
          </a:p>
          <a:p>
            <a:pPr lvl="0" hangingPunct="0"/>
            <a:r>
              <a:rPr lang="en-US" dirty="0"/>
              <a:t>Apple phones have a Secure Enclave that runs a customized version of the OKL4 </a:t>
            </a:r>
            <a:r>
              <a:rPr lang="en-US" dirty="0" err="1"/>
              <a:t>microvisor</a:t>
            </a:r>
            <a:r>
              <a:rPr lang="en-US" dirty="0"/>
              <a:t> (Apple 2018). The Secure Enclave is an Apple coprocessor that has encrypted memory and a random number generator. Its function is to keep data integrity. Communication with the application processor uses an interrupt-driven mailbox. </a:t>
            </a:r>
          </a:p>
          <a:p>
            <a:pPr marL="0" indent="0" hangingPunct="0">
              <a:buNone/>
            </a:pPr>
            <a:endParaRPr lang="en-US" dirty="0"/>
          </a:p>
          <a:p>
            <a:pPr lvl="0" hangingPunct="0"/>
            <a:r>
              <a:rPr lang="en-US" dirty="0"/>
              <a:t>Samsung phones’ Knox security functions use virtual machines for this separation (Samsung). Its workspace also uses two-factor authentication. ARM </a:t>
            </a:r>
            <a:r>
              <a:rPr lang="en-US" dirty="0" err="1"/>
              <a:t>TrustZone</a:t>
            </a:r>
            <a:r>
              <a:rPr lang="en-US" dirty="0"/>
              <a:t> Secure World is isolated by hardware and intended for sensitive software. The Secure World has a higher privilege and can access Secure and Normal World resources. </a:t>
            </a:r>
            <a:r>
              <a:rPr lang="en-US" dirty="0" err="1"/>
              <a:t>TrustZone</a:t>
            </a:r>
            <a:r>
              <a:rPr lang="en-US" dirty="0"/>
              <a:t> is used for purposes such as detecting modifications to the kernel.</a:t>
            </a:r>
          </a:p>
          <a:p>
            <a:pPr marL="0" indent="0" hangingPunct="0">
              <a:buNone/>
            </a:pPr>
            <a:endParaRPr lang="en-US" dirty="0"/>
          </a:p>
          <a:p>
            <a:pPr lvl="0" hangingPunct="0"/>
            <a:r>
              <a:rPr lang="en-US" dirty="0"/>
              <a:t>Huawei phones use hardware-supported virtual processors using the </a:t>
            </a:r>
            <a:r>
              <a:rPr lang="en-US" dirty="0" err="1"/>
              <a:t>Kylin</a:t>
            </a:r>
            <a:r>
              <a:rPr lang="en-US" dirty="0"/>
              <a:t> CPU, based on the ARM architecture (Huawei 2017).</a:t>
            </a:r>
          </a:p>
          <a:p>
            <a:pPr marL="0" indent="0" hangingPunct="0">
              <a:buNone/>
            </a:pPr>
            <a:endParaRPr lang="en-US" dirty="0"/>
          </a:p>
          <a:p>
            <a:pPr lvl="0" hangingPunct="0"/>
            <a:r>
              <a:rPr lang="en-US" dirty="0"/>
              <a:t>Motorola phones used the OKL4 (Geiser2009). </a:t>
            </a:r>
          </a:p>
          <a:p>
            <a:endParaRPr lang="en-US" dirty="0"/>
          </a:p>
        </p:txBody>
      </p:sp>
    </p:spTree>
    <p:extLst>
      <p:ext uri="{BB962C8B-B14F-4D97-AF65-F5344CB8AC3E}">
        <p14:creationId xmlns:p14="http://schemas.microsoft.com/office/powerpoint/2010/main" val="16943230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of multilevel models for separation of processes</a:t>
            </a:r>
          </a:p>
        </p:txBody>
      </p:sp>
      <p:sp>
        <p:nvSpPr>
          <p:cNvPr id="3" name="Content Placeholder 2"/>
          <p:cNvSpPr>
            <a:spLocks noGrp="1"/>
          </p:cNvSpPr>
          <p:nvPr>
            <p:ph idx="1"/>
          </p:nvPr>
        </p:nvSpPr>
        <p:spPr/>
        <p:txBody>
          <a:bodyPr>
            <a:normAutofit fontScale="85000" lnSpcReduction="20000"/>
          </a:bodyPr>
          <a:lstStyle/>
          <a:p>
            <a:r>
              <a:rPr lang="en-US" dirty="0"/>
              <a:t>For some types of protection we want to confine execution of a process in a system partition which has been assigned to a specific  confidentiality or integrity level. Access from this process to other partitions (processes or data) is restricted according to the rules of a multilevel security model, where processes have sensitivity levels. </a:t>
            </a:r>
          </a:p>
          <a:p>
            <a:r>
              <a:rPr lang="en-US" b="1" dirty="0"/>
              <a:t>Simple security (</a:t>
            </a:r>
            <a:r>
              <a:rPr lang="en-US" b="1" dirty="0" err="1"/>
              <a:t>ss</a:t>
            </a:r>
            <a:r>
              <a:rPr lang="en-US" b="1" dirty="0"/>
              <a:t>) property</a:t>
            </a:r>
            <a:r>
              <a:rPr lang="en-US" dirty="0"/>
              <a:t>. A subject s may read object o only if its classification dominates the object’s classification, i.e., C(s) =&gt; C(o). This is the no read-up property.</a:t>
            </a:r>
          </a:p>
          <a:p>
            <a:r>
              <a:rPr lang="en-US" dirty="0"/>
              <a:t> </a:t>
            </a:r>
            <a:r>
              <a:rPr lang="en-US" b="1" dirty="0"/>
              <a:t>*-Property</a:t>
            </a:r>
            <a:r>
              <a:rPr lang="en-US" dirty="0"/>
              <a:t>. A subject s that can read object o is allowed to write object p only if the classification of p dominates the classification of o, i.e., C(p) =&gt; C(o). This is the no write-down property.</a:t>
            </a:r>
          </a:p>
          <a:p>
            <a:pPr lvl="0"/>
            <a:r>
              <a:rPr lang="en-US" dirty="0"/>
              <a:t>Idea: Even if one part of the system is compromised or corrupted, other units will remain unaffected; that is, attacks or errors in a partition at some level should not propagate to other levels.</a:t>
            </a:r>
          </a:p>
          <a:p>
            <a:endParaRPr lang="en-US" dirty="0"/>
          </a:p>
          <a:p>
            <a:endParaRPr lang="en-US" dirty="0"/>
          </a:p>
          <a:p>
            <a:endParaRPr lang="en-US" dirty="0"/>
          </a:p>
        </p:txBody>
      </p:sp>
    </p:spTree>
    <p:extLst>
      <p:ext uri="{BB962C8B-B14F-4D97-AF65-F5344CB8AC3E}">
        <p14:creationId xmlns:p14="http://schemas.microsoft.com/office/powerpoint/2010/main" val="6266440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C8D3F991-D615-4E06-B8F1-BF75029B8986}" type="datetime1">
              <a:rPr lang="en-US" altLang="en-US" sz="1400" b="0" i="0">
                <a:latin typeface="Times New Roman" pitchFamily="18" charset="0"/>
              </a:rPr>
              <a:pPr eaLnBrk="0" hangingPunct="0">
                <a:spcBef>
                  <a:spcPct val="0"/>
                </a:spcBef>
                <a:buFontTx/>
                <a:buNone/>
              </a:pPr>
              <a:t>11/8/2018</a:t>
            </a:fld>
            <a:endParaRPr lang="en-US" altLang="en-US" sz="1400" b="0" i="0">
              <a:latin typeface="Times New Roman" pitchFamily="18" charset="0"/>
            </a:endParaRPr>
          </a:p>
        </p:txBody>
      </p:sp>
      <p:sp>
        <p:nvSpPr>
          <p:cNvPr id="2938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F703E82E-7CE6-4147-90B4-DBA4E1564FBD}" type="slidenum">
              <a:rPr lang="en-US" altLang="en-US" sz="1400" b="0" i="0">
                <a:latin typeface="Times New Roman" pitchFamily="18" charset="0"/>
              </a:rPr>
              <a:pPr eaLnBrk="0" hangingPunct="0">
                <a:spcBef>
                  <a:spcPct val="0"/>
                </a:spcBef>
                <a:buFontTx/>
                <a:buNone/>
              </a:pPr>
              <a:t>46</a:t>
            </a:fld>
            <a:endParaRPr lang="en-US" altLang="en-US" sz="1400" b="0" i="0">
              <a:latin typeface="Times New Roman" pitchFamily="18" charset="0"/>
            </a:endParaRPr>
          </a:p>
        </p:txBody>
      </p:sp>
      <p:pic>
        <p:nvPicPr>
          <p:cNvPr id="293892" name="Picture 9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8213" y="449263"/>
            <a:ext cx="7778750" cy="595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3223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the levels (1 is lowest)</a:t>
            </a:r>
          </a:p>
        </p:txBody>
      </p:sp>
      <p:sp>
        <p:nvSpPr>
          <p:cNvPr id="3" name="Content Placeholder 2"/>
          <p:cNvSpPr>
            <a:spLocks noGrp="1"/>
          </p:cNvSpPr>
          <p:nvPr>
            <p:ph idx="1"/>
          </p:nvPr>
        </p:nvSpPr>
        <p:spPr/>
        <p:txBody>
          <a:bodyPr>
            <a:normAutofit lnSpcReduction="10000"/>
          </a:bodyPr>
          <a:lstStyle/>
          <a:p>
            <a:pPr marL="0" indent="0">
              <a:buNone/>
            </a:pPr>
            <a:r>
              <a:rPr lang="en-US" dirty="0"/>
              <a:t>Assume that Outside can be captured by the attacker (it is the only partition with external access)</a:t>
            </a:r>
          </a:p>
          <a:p>
            <a:r>
              <a:rPr lang="en-US" dirty="0"/>
              <a:t>Assign Outside to level 2 so we can control actions above and below this level</a:t>
            </a:r>
          </a:p>
          <a:p>
            <a:r>
              <a:rPr lang="en-US" dirty="0"/>
              <a:t>System is in level 1, so the attacker can read it but not overwrite the web pages or the CGI scripts</a:t>
            </a:r>
          </a:p>
          <a:p>
            <a:r>
              <a:rPr lang="en-US" dirty="0"/>
              <a:t>System Hi is in level 3 and the attacker cannot read the log. He can append information to it but not change the old information.</a:t>
            </a:r>
          </a:p>
          <a:p>
            <a:r>
              <a:rPr lang="en-US" dirty="0"/>
              <a:t>Inside is in level 4 and the attacker cannot read or overwrite its functions  (CGI, web services,…). Same as level 3 plus gateway control</a:t>
            </a:r>
          </a:p>
        </p:txBody>
      </p:sp>
    </p:spTree>
    <p:extLst>
      <p:ext uri="{BB962C8B-B14F-4D97-AF65-F5344CB8AC3E}">
        <p14:creationId xmlns:p14="http://schemas.microsoft.com/office/powerpoint/2010/main" val="28096070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FDF5-334E-4298-8C04-213B46828923}"/>
              </a:ext>
            </a:extLst>
          </p:cNvPr>
          <p:cNvSpPr>
            <a:spLocks noGrp="1"/>
          </p:cNvSpPr>
          <p:nvPr>
            <p:ph type="title"/>
          </p:nvPr>
        </p:nvSpPr>
        <p:spPr/>
        <p:txBody>
          <a:bodyPr/>
          <a:lstStyle/>
          <a:p>
            <a:r>
              <a:rPr lang="en-US" dirty="0"/>
              <a:t>Process isolation</a:t>
            </a:r>
          </a:p>
        </p:txBody>
      </p:sp>
      <p:sp>
        <p:nvSpPr>
          <p:cNvPr id="3" name="Content Placeholder 2">
            <a:extLst>
              <a:ext uri="{FF2B5EF4-FFF2-40B4-BE49-F238E27FC236}">
                <a16:creationId xmlns:a16="http://schemas.microsoft.com/office/drawing/2014/main" id="{071E8D97-648F-4F3B-9236-9E8BBADBD8CA}"/>
              </a:ext>
            </a:extLst>
          </p:cNvPr>
          <p:cNvSpPr>
            <a:spLocks noGrp="1"/>
          </p:cNvSpPr>
          <p:nvPr>
            <p:ph idx="1"/>
          </p:nvPr>
        </p:nvSpPr>
        <p:spPr/>
        <p:txBody>
          <a:bodyPr>
            <a:normAutofit lnSpcReduction="10000"/>
          </a:bodyPr>
          <a:lstStyle/>
          <a:p>
            <a:r>
              <a:rPr lang="en-US" dirty="0"/>
              <a:t>Operating systems run in different zones and are isolated by the virtualization environment</a:t>
            </a:r>
          </a:p>
          <a:p>
            <a:r>
              <a:rPr lang="en-US" dirty="0"/>
              <a:t>However, we still need to restrict the execution of processes within the same zone so they do not interfere with each other and do not access resources for which they are not authorized</a:t>
            </a:r>
          </a:p>
          <a:p>
            <a:r>
              <a:rPr lang="en-US" dirty="0"/>
              <a:t>This is done using the </a:t>
            </a:r>
            <a:r>
              <a:rPr lang="en-US" b="1" dirty="0"/>
              <a:t>Controlled Execution Environment  </a:t>
            </a:r>
            <a:r>
              <a:rPr lang="en-US" dirty="0"/>
              <a:t>pattern (AKA sandbox)</a:t>
            </a:r>
          </a:p>
          <a:p>
            <a:r>
              <a:rPr lang="en-US" dirty="0"/>
              <a:t>Most operating systems in phones (e.g. Tizen) or larger systems use this pattern</a:t>
            </a:r>
          </a:p>
          <a:p>
            <a:r>
              <a:rPr lang="en-US" dirty="0"/>
              <a:t>Browsers also use it  (to be seen)</a:t>
            </a:r>
          </a:p>
          <a:p>
            <a:pPr marL="0" indent="0">
              <a:buNone/>
            </a:pPr>
            <a:endParaRPr lang="en-US" dirty="0"/>
          </a:p>
        </p:txBody>
      </p:sp>
    </p:spTree>
    <p:extLst>
      <p:ext uri="{BB962C8B-B14F-4D97-AF65-F5344CB8AC3E}">
        <p14:creationId xmlns:p14="http://schemas.microsoft.com/office/powerpoint/2010/main" val="10436136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Title 1"/>
          <p:cNvSpPr>
            <a:spLocks noGrp="1"/>
          </p:cNvSpPr>
          <p:nvPr>
            <p:ph type="title"/>
          </p:nvPr>
        </p:nvSpPr>
        <p:spPr/>
        <p:txBody>
          <a:bodyPr>
            <a:normAutofit fontScale="90000"/>
          </a:bodyPr>
          <a:lstStyle/>
          <a:p>
            <a:r>
              <a:rPr lang="en-US" altLang="en-US" sz="2800" dirty="0"/>
              <a:t/>
            </a:r>
            <a:br>
              <a:rPr lang="en-US" altLang="en-US" sz="2800" dirty="0"/>
            </a:br>
            <a:r>
              <a:rPr lang="en-US" altLang="en-US" sz="4000" dirty="0"/>
              <a:t>The Controlled Execution Environment pattern</a:t>
            </a:r>
            <a:br>
              <a:rPr lang="en-US" altLang="en-US" sz="4000" dirty="0"/>
            </a:br>
            <a:r>
              <a:rPr lang="en-US" altLang="en-US" sz="4000" dirty="0"/>
              <a:t> </a:t>
            </a:r>
            <a:br>
              <a:rPr lang="en-US" altLang="en-US" sz="4000" dirty="0"/>
            </a:br>
            <a:endParaRPr lang="en-US" altLang="en-US" sz="4000" dirty="0"/>
          </a:p>
        </p:txBody>
      </p:sp>
      <p:sp>
        <p:nvSpPr>
          <p:cNvPr id="302083" name="Content Placeholder 2"/>
          <p:cNvSpPr>
            <a:spLocks noGrp="1"/>
          </p:cNvSpPr>
          <p:nvPr>
            <p:ph idx="1"/>
          </p:nvPr>
        </p:nvSpPr>
        <p:spPr/>
        <p:txBody>
          <a:bodyPr/>
          <a:lstStyle/>
          <a:p>
            <a:r>
              <a:rPr lang="en-US" altLang="en-US" sz="3200" b="1" dirty="0"/>
              <a:t>Intent</a:t>
            </a:r>
            <a:r>
              <a:rPr lang="en-US" altLang="en-US" sz="3200" dirty="0"/>
              <a:t>: To control access to all operating system resources by processes, based on user, group, or role authorizations</a:t>
            </a:r>
            <a:r>
              <a:rPr lang="en-US" altLang="en-US" sz="3200" b="0" dirty="0"/>
              <a:t>. </a:t>
            </a:r>
          </a:p>
          <a:p>
            <a:r>
              <a:rPr lang="en-US" altLang="en-US" sz="3200" b="1" dirty="0"/>
              <a:t>Context</a:t>
            </a:r>
            <a:r>
              <a:rPr lang="en-US" altLang="en-US" sz="3200" dirty="0"/>
              <a:t>: A process executes on behalf of a user or role (a subject). A process must have access rights to use these resources during execution. The set of access rights given to a process define its execution domain. Processes must be able to share resources in a controlled way. The rights of the process are derived from the rights of its invoker. </a:t>
            </a:r>
          </a:p>
          <a:p>
            <a:endParaRPr lang="en-US" altLang="en-US" dirty="0"/>
          </a:p>
          <a:p>
            <a:endParaRPr lang="en-US" altLang="en-US" dirty="0"/>
          </a:p>
        </p:txBody>
      </p:sp>
    </p:spTree>
    <p:extLst>
      <p:ext uri="{BB962C8B-B14F-4D97-AF65-F5344CB8AC3E}">
        <p14:creationId xmlns:p14="http://schemas.microsoft.com/office/powerpoint/2010/main" val="3409744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8F3DDF-61B5-490B-BB5F-B621F480D4F2}"/>
              </a:ext>
            </a:extLst>
          </p:cNvPr>
          <p:cNvPicPr>
            <a:picLocks noChangeAspect="1"/>
          </p:cNvPicPr>
          <p:nvPr/>
        </p:nvPicPr>
        <p:blipFill>
          <a:blip r:embed="rId2"/>
          <a:stretch>
            <a:fillRect/>
          </a:stretch>
        </p:blipFill>
        <p:spPr>
          <a:xfrm>
            <a:off x="0" y="711151"/>
            <a:ext cx="12192000" cy="5435698"/>
          </a:xfrm>
          <a:prstGeom prst="rect">
            <a:avLst/>
          </a:prstGeom>
        </p:spPr>
      </p:pic>
    </p:spTree>
    <p:extLst>
      <p:ext uri="{BB962C8B-B14F-4D97-AF65-F5344CB8AC3E}">
        <p14:creationId xmlns:p14="http://schemas.microsoft.com/office/powerpoint/2010/main" val="1592220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BAF08C86-1179-4735-AD47-394E5D07B2F9}" type="datetime1">
              <a:rPr lang="en-US" altLang="en-US" sz="1400" b="0" i="0">
                <a:latin typeface="Times New Roman" pitchFamily="18" charset="0"/>
              </a:rPr>
              <a:pPr eaLnBrk="0" hangingPunct="0">
                <a:spcBef>
                  <a:spcPct val="0"/>
                </a:spcBef>
                <a:buFontTx/>
                <a:buNone/>
              </a:pPr>
              <a:t>11/8/2018</a:t>
            </a:fld>
            <a:endParaRPr lang="en-US" altLang="en-US" sz="1400" b="0" i="0">
              <a:latin typeface="Times New Roman" pitchFamily="18" charset="0"/>
            </a:endParaRPr>
          </a:p>
        </p:txBody>
      </p:sp>
      <p:sp>
        <p:nvSpPr>
          <p:cNvPr id="30310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0" hangingPunct="0">
              <a:spcBef>
                <a:spcPct val="0"/>
              </a:spcBef>
              <a:buFontTx/>
              <a:buNone/>
            </a:pPr>
            <a:fld id="{D4E05DD7-00F2-4C64-B61F-F988A0B5976A}" type="slidenum">
              <a:rPr lang="en-US" altLang="en-US" sz="1400" b="0" i="0">
                <a:latin typeface="Times New Roman" pitchFamily="18" charset="0"/>
              </a:rPr>
              <a:pPr eaLnBrk="0" hangingPunct="0">
                <a:spcBef>
                  <a:spcPct val="0"/>
                </a:spcBef>
                <a:buFontTx/>
                <a:buNone/>
              </a:pPr>
              <a:t>50</a:t>
            </a:fld>
            <a:endParaRPr lang="en-US" altLang="en-US" sz="1400" b="0" i="0">
              <a:latin typeface="Times New Roman" pitchFamily="18" charset="0"/>
            </a:endParaRPr>
          </a:p>
        </p:txBody>
      </p:sp>
      <p:sp>
        <p:nvSpPr>
          <p:cNvPr id="303108" name="Rectangle 2"/>
          <p:cNvSpPr>
            <a:spLocks noGrp="1" noChangeArrowheads="1"/>
          </p:cNvSpPr>
          <p:nvPr>
            <p:ph type="title" idx="4294967295"/>
          </p:nvPr>
        </p:nvSpPr>
        <p:spPr/>
        <p:txBody>
          <a:bodyPr/>
          <a:lstStyle/>
          <a:p>
            <a:pPr eaLnBrk="1" hangingPunct="1"/>
            <a:r>
              <a:rPr lang="en-US" altLang="en-US" dirty="0"/>
              <a:t>Sandbox pattern</a:t>
            </a:r>
          </a:p>
        </p:txBody>
      </p:sp>
      <p:pic>
        <p:nvPicPr>
          <p:cNvPr id="30310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100" y="1447800"/>
            <a:ext cx="6019800"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5869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DAEF-5DDA-4AF6-9D37-030DCA232F38}"/>
              </a:ext>
            </a:extLst>
          </p:cNvPr>
          <p:cNvSpPr>
            <a:spLocks noGrp="1"/>
          </p:cNvSpPr>
          <p:nvPr>
            <p:ph type="title"/>
          </p:nvPr>
        </p:nvSpPr>
        <p:spPr>
          <a:xfrm>
            <a:off x="838200" y="365125"/>
            <a:ext cx="10515600" cy="500937"/>
          </a:xfrm>
        </p:spPr>
        <p:txBody>
          <a:bodyPr>
            <a:normAutofit fontScale="90000"/>
          </a:bodyPr>
          <a:lstStyle/>
          <a:p>
            <a:r>
              <a:rPr lang="en-US" dirty="0"/>
              <a:t>EMUI (Huawei) security architecture</a:t>
            </a:r>
          </a:p>
        </p:txBody>
      </p:sp>
      <p:pic>
        <p:nvPicPr>
          <p:cNvPr id="3" name="Picture 2">
            <a:extLst>
              <a:ext uri="{FF2B5EF4-FFF2-40B4-BE49-F238E27FC236}">
                <a16:creationId xmlns:a16="http://schemas.microsoft.com/office/drawing/2014/main" id="{E4DA7112-3C71-4A30-8BD2-D3BC77A9A0FE}"/>
              </a:ext>
            </a:extLst>
          </p:cNvPr>
          <p:cNvPicPr>
            <a:picLocks noChangeAspect="1"/>
          </p:cNvPicPr>
          <p:nvPr/>
        </p:nvPicPr>
        <p:blipFill>
          <a:blip r:embed="rId2"/>
          <a:stretch>
            <a:fillRect/>
          </a:stretch>
        </p:blipFill>
        <p:spPr>
          <a:xfrm>
            <a:off x="1514601" y="1031218"/>
            <a:ext cx="8821744" cy="5826782"/>
          </a:xfrm>
          <a:prstGeom prst="rect">
            <a:avLst/>
          </a:prstGeom>
        </p:spPr>
      </p:pic>
    </p:spTree>
    <p:extLst>
      <p:ext uri="{BB962C8B-B14F-4D97-AF65-F5344CB8AC3E}">
        <p14:creationId xmlns:p14="http://schemas.microsoft.com/office/powerpoint/2010/main" val="37162085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782" y="1691841"/>
            <a:ext cx="9579044" cy="37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546575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2577" y="1494460"/>
            <a:ext cx="7778442" cy="419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39" name="Title 2"/>
          <p:cNvSpPr>
            <a:spLocks noGrp="1"/>
          </p:cNvSpPr>
          <p:nvPr>
            <p:ph type="title"/>
          </p:nvPr>
        </p:nvSpPr>
        <p:spPr/>
        <p:txBody>
          <a:bodyPr/>
          <a:lstStyle/>
          <a:p>
            <a:r>
              <a:rPr lang="en-US" altLang="en-US"/>
              <a:t>Secure Boot</a:t>
            </a:r>
          </a:p>
        </p:txBody>
      </p:sp>
    </p:spTree>
    <p:extLst>
      <p:ext uri="{BB962C8B-B14F-4D97-AF65-F5344CB8AC3E}">
        <p14:creationId xmlns:p14="http://schemas.microsoft.com/office/powerpoint/2010/main" val="2469749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F2F2-1746-4DFB-9C4C-E9623B8F1415}"/>
              </a:ext>
            </a:extLst>
          </p:cNvPr>
          <p:cNvSpPr>
            <a:spLocks noGrp="1"/>
          </p:cNvSpPr>
          <p:nvPr>
            <p:ph type="title"/>
          </p:nvPr>
        </p:nvSpPr>
        <p:spPr>
          <a:xfrm>
            <a:off x="838200" y="365125"/>
            <a:ext cx="10515600" cy="678177"/>
          </a:xfrm>
        </p:spPr>
        <p:txBody>
          <a:bodyPr>
            <a:normAutofit fontScale="90000"/>
          </a:bodyPr>
          <a:lstStyle/>
          <a:p>
            <a:r>
              <a:rPr lang="en-US" dirty="0"/>
              <a:t>EMUI 8.0 (Huawei) Secure boot</a:t>
            </a:r>
          </a:p>
        </p:txBody>
      </p:sp>
      <p:pic>
        <p:nvPicPr>
          <p:cNvPr id="3" name="Picture 2">
            <a:extLst>
              <a:ext uri="{FF2B5EF4-FFF2-40B4-BE49-F238E27FC236}">
                <a16:creationId xmlns:a16="http://schemas.microsoft.com/office/drawing/2014/main" id="{DD1AEF68-09AC-4174-9F6D-FABB89D1B1F4}"/>
              </a:ext>
            </a:extLst>
          </p:cNvPr>
          <p:cNvPicPr>
            <a:picLocks noChangeAspect="1"/>
          </p:cNvPicPr>
          <p:nvPr/>
        </p:nvPicPr>
        <p:blipFill>
          <a:blip r:embed="rId2"/>
          <a:stretch>
            <a:fillRect/>
          </a:stretch>
        </p:blipFill>
        <p:spPr>
          <a:xfrm>
            <a:off x="1369585" y="1530714"/>
            <a:ext cx="9562933" cy="5213247"/>
          </a:xfrm>
          <a:prstGeom prst="rect">
            <a:avLst/>
          </a:prstGeom>
        </p:spPr>
      </p:pic>
    </p:spTree>
    <p:extLst>
      <p:ext uri="{BB962C8B-B14F-4D97-AF65-F5344CB8AC3E}">
        <p14:creationId xmlns:p14="http://schemas.microsoft.com/office/powerpoint/2010/main" val="2817732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Trusted Platform Module</a:t>
            </a:r>
            <a:r>
              <a:rPr lang="en-US" dirty="0"/>
              <a:t> (</a:t>
            </a:r>
            <a:r>
              <a:rPr lang="en-US" b="1" dirty="0"/>
              <a:t>TPM)</a:t>
            </a:r>
            <a:endParaRPr lang="en-US" dirty="0"/>
          </a:p>
        </p:txBody>
      </p:sp>
      <p:sp>
        <p:nvSpPr>
          <p:cNvPr id="3" name="Content Placeholder 2"/>
          <p:cNvSpPr>
            <a:spLocks noGrp="1"/>
          </p:cNvSpPr>
          <p:nvPr>
            <p:ph idx="1"/>
          </p:nvPr>
        </p:nvSpPr>
        <p:spPr/>
        <p:txBody>
          <a:bodyPr>
            <a:normAutofit/>
          </a:bodyPr>
          <a:lstStyle/>
          <a:p>
            <a:r>
              <a:rPr lang="en-US" dirty="0"/>
              <a:t>Also known as </a:t>
            </a:r>
            <a:r>
              <a:rPr lang="en-US" b="1" dirty="0"/>
              <a:t>ISO/IEC 11889, </a:t>
            </a:r>
            <a:r>
              <a:rPr lang="en-US" dirty="0"/>
              <a:t>is an international standard for a secure </a:t>
            </a:r>
            <a:r>
              <a:rPr lang="en-US" dirty="0" err="1"/>
              <a:t>cryptoprocessor</a:t>
            </a:r>
            <a:r>
              <a:rPr lang="en-US" dirty="0"/>
              <a:t>, a dedicated microcontro</a:t>
            </a:r>
            <a:r>
              <a:rPr lang="en-US" u="sng" dirty="0"/>
              <a:t>l</a:t>
            </a:r>
            <a:r>
              <a:rPr lang="en-US" dirty="0"/>
              <a:t>ler designed to secure hardware through integrated crypto keys.</a:t>
            </a:r>
          </a:p>
          <a:p>
            <a:r>
              <a:rPr lang="en-US" dirty="0"/>
              <a:t>The </a:t>
            </a:r>
            <a:r>
              <a:rPr lang="en-US" dirty="0">
                <a:hlinkClick r:id="rId2" tooltip="United States Department of Defense"/>
              </a:rPr>
              <a:t>United States Department of Defense</a:t>
            </a:r>
            <a:r>
              <a:rPr lang="en-US" dirty="0"/>
              <a:t> (DoD) specifies that "new computer assets (e.g., server, desktop, laptop, thin client, tablet, smartphone, personal digital assistant, mobile phone) procured to support DoD will include a TPM version 1.2 or higher.</a:t>
            </a:r>
          </a:p>
        </p:txBody>
      </p:sp>
    </p:spTree>
    <p:extLst>
      <p:ext uri="{BB962C8B-B14F-4D97-AF65-F5344CB8AC3E}">
        <p14:creationId xmlns:p14="http://schemas.microsoft.com/office/powerpoint/2010/main" val="17596719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TPM functions</a:t>
            </a:r>
          </a:p>
        </p:txBody>
      </p:sp>
      <p:sp>
        <p:nvSpPr>
          <p:cNvPr id="3" name="Content Placeholder 2"/>
          <p:cNvSpPr>
            <a:spLocks noGrp="1"/>
          </p:cNvSpPr>
          <p:nvPr>
            <p:ph idx="1"/>
          </p:nvPr>
        </p:nvSpPr>
        <p:spPr/>
        <p:txBody>
          <a:bodyPr>
            <a:normAutofit fontScale="92500" lnSpcReduction="10000"/>
          </a:bodyPr>
          <a:lstStyle/>
          <a:p>
            <a:r>
              <a:rPr lang="en-US" dirty="0"/>
              <a:t>TPM offers facilities for the </a:t>
            </a:r>
            <a:r>
              <a:rPr lang="en-US" b="1" dirty="0"/>
              <a:t>secure generation of crypto keys</a:t>
            </a:r>
            <a:r>
              <a:rPr lang="en-US" dirty="0"/>
              <a:t>, and limitation of their use, in addition to a random number generator. It also includes capabilities such as:</a:t>
            </a:r>
          </a:p>
          <a:p>
            <a:r>
              <a:rPr lang="en-US" b="1" i="1" dirty="0"/>
              <a:t>Remote attestation</a:t>
            </a:r>
            <a:r>
              <a:rPr lang="en-US" dirty="0"/>
              <a:t> – creates a nearly unforgeable hash key summary of the hardware and software configuration. The program hashing the configuration data determines the extent of the summary of the software. This allows a third party to verify that the software has not been changed.</a:t>
            </a:r>
          </a:p>
          <a:p>
            <a:r>
              <a:rPr lang="en-US" b="1" i="1" dirty="0"/>
              <a:t>Binding</a:t>
            </a:r>
            <a:r>
              <a:rPr lang="en-US" dirty="0"/>
              <a:t> – encrypts data using TPM bind key, a unique RSA key descended from a storage key.</a:t>
            </a:r>
          </a:p>
          <a:p>
            <a:r>
              <a:rPr lang="en-US" b="1" i="1" dirty="0"/>
              <a:t>Sealing</a:t>
            </a:r>
            <a:r>
              <a:rPr lang="en-US" dirty="0"/>
              <a:t> – encrypts data in a similar manner to binding, but in addition specifies a state in which TPM must be in order for the data to be decrypted (unsealed).</a:t>
            </a:r>
          </a:p>
          <a:p>
            <a:endParaRPr lang="en-US" dirty="0"/>
          </a:p>
        </p:txBody>
      </p:sp>
    </p:spTree>
    <p:extLst>
      <p:ext uri="{BB962C8B-B14F-4D97-AF65-F5344CB8AC3E}">
        <p14:creationId xmlns:p14="http://schemas.microsoft.com/office/powerpoint/2010/main" val="2436400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0" y="1566864"/>
            <a:ext cx="5524500" cy="3724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TPM structure</a:t>
            </a:r>
          </a:p>
        </p:txBody>
      </p:sp>
    </p:spTree>
    <p:extLst>
      <p:ext uri="{BB962C8B-B14F-4D97-AF65-F5344CB8AC3E}">
        <p14:creationId xmlns:p14="http://schemas.microsoft.com/office/powerpoint/2010/main" val="34826933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455EFA3D-596C-4430-90E1-EBA28C6F64A2}"/>
              </a:ext>
            </a:extLst>
          </p:cNvPr>
          <p:cNvSpPr>
            <a:spLocks noGrp="1"/>
          </p:cNvSpPr>
          <p:nvPr>
            <p:ph type="title"/>
          </p:nvPr>
        </p:nvSpPr>
        <p:spPr/>
        <p:txBody>
          <a:bodyPr>
            <a:normAutofit/>
          </a:bodyPr>
          <a:lstStyle/>
          <a:p>
            <a:r>
              <a:rPr lang="en-US" altLang="en-US"/>
              <a:t>Pattern diagram of a cloud ecosystem</a:t>
            </a:r>
          </a:p>
        </p:txBody>
      </p:sp>
      <p:pic>
        <p:nvPicPr>
          <p:cNvPr id="68611" name="Picture 2">
            <a:extLst>
              <a:ext uri="{FF2B5EF4-FFF2-40B4-BE49-F238E27FC236}">
                <a16:creationId xmlns:a16="http://schemas.microsoft.com/office/drawing/2014/main" id="{520F67BD-0B5D-4512-8E6D-BFE09B2295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685926"/>
            <a:ext cx="60960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59372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9CCC0-BF79-47D4-B05D-547A423F6B7A}"/>
              </a:ext>
            </a:extLst>
          </p:cNvPr>
          <p:cNvPicPr>
            <a:picLocks noChangeAspect="1"/>
          </p:cNvPicPr>
          <p:nvPr/>
        </p:nvPicPr>
        <p:blipFill>
          <a:blip r:embed="rId2"/>
          <a:stretch>
            <a:fillRect/>
          </a:stretch>
        </p:blipFill>
        <p:spPr>
          <a:xfrm>
            <a:off x="2457504" y="228600"/>
            <a:ext cx="7276993" cy="6629400"/>
          </a:xfrm>
          <a:prstGeom prst="rect">
            <a:avLst/>
          </a:prstGeom>
        </p:spPr>
      </p:pic>
    </p:spTree>
    <p:extLst>
      <p:ext uri="{BB962C8B-B14F-4D97-AF65-F5344CB8AC3E}">
        <p14:creationId xmlns:p14="http://schemas.microsoft.com/office/powerpoint/2010/main" val="3269644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C8C6-0330-49D1-90C3-27EE45BDEE92}"/>
              </a:ext>
            </a:extLst>
          </p:cNvPr>
          <p:cNvSpPr>
            <a:spLocks noGrp="1"/>
          </p:cNvSpPr>
          <p:nvPr>
            <p:ph type="title"/>
          </p:nvPr>
        </p:nvSpPr>
        <p:spPr>
          <a:xfrm>
            <a:off x="838200" y="365125"/>
            <a:ext cx="10515600" cy="927925"/>
          </a:xfrm>
        </p:spPr>
        <p:txBody>
          <a:bodyPr/>
          <a:lstStyle/>
          <a:p>
            <a:r>
              <a:rPr lang="en-US" dirty="0"/>
              <a:t>SIEM components</a:t>
            </a:r>
          </a:p>
        </p:txBody>
      </p:sp>
      <p:sp>
        <p:nvSpPr>
          <p:cNvPr id="3" name="Content Placeholder 2">
            <a:extLst>
              <a:ext uri="{FF2B5EF4-FFF2-40B4-BE49-F238E27FC236}">
                <a16:creationId xmlns:a16="http://schemas.microsoft.com/office/drawing/2014/main" id="{F724688B-0054-4759-A30C-8B6F23DCA6C3}"/>
              </a:ext>
            </a:extLst>
          </p:cNvPr>
          <p:cNvSpPr>
            <a:spLocks noGrp="1"/>
          </p:cNvSpPr>
          <p:nvPr>
            <p:ph idx="1"/>
          </p:nvPr>
        </p:nvSpPr>
        <p:spPr>
          <a:xfrm>
            <a:off x="838200" y="1244712"/>
            <a:ext cx="10515600" cy="4932251"/>
          </a:xfrm>
        </p:spPr>
        <p:txBody>
          <a:bodyPr>
            <a:normAutofit fontScale="77500" lnSpcReduction="20000"/>
          </a:bodyPr>
          <a:lstStyle/>
          <a:p>
            <a:r>
              <a:rPr lang="en-US" dirty="0"/>
              <a:t>The ﬁrst module is responsible for </a:t>
            </a:r>
            <a:r>
              <a:rPr lang="en-US" b="1" dirty="0"/>
              <a:t>log collection </a:t>
            </a:r>
            <a:r>
              <a:rPr lang="en-US" dirty="0"/>
              <a:t>and for providing the collected </a:t>
            </a:r>
            <a:r>
              <a:rPr lang="en-US" b="1" dirty="0"/>
              <a:t>log data </a:t>
            </a:r>
            <a:r>
              <a:rPr lang="en-US" dirty="0"/>
              <a:t>to further modules. The input data can be provided by various </a:t>
            </a:r>
            <a:r>
              <a:rPr lang="en-US" b="1" dirty="0"/>
              <a:t>log sources</a:t>
            </a:r>
            <a:r>
              <a:rPr lang="en-US" dirty="0"/>
              <a:t>. </a:t>
            </a:r>
          </a:p>
          <a:p>
            <a:r>
              <a:rPr lang="en-US" dirty="0"/>
              <a:t>The </a:t>
            </a:r>
            <a:r>
              <a:rPr lang="en-US" b="1" dirty="0"/>
              <a:t>enrichment</a:t>
            </a:r>
            <a:r>
              <a:rPr lang="en-US" dirty="0"/>
              <a:t> component uses context data for providing additional information for bare log data in order to improve further processing by providing enriched log data. Various </a:t>
            </a:r>
            <a:r>
              <a:rPr lang="en-US" b="1" dirty="0"/>
              <a:t>context data sources </a:t>
            </a:r>
            <a:r>
              <a:rPr lang="en-US" dirty="0"/>
              <a:t>supply the needed data.</a:t>
            </a:r>
          </a:p>
          <a:p>
            <a:r>
              <a:rPr lang="en-US" dirty="0"/>
              <a:t>For enabling and facilitating further processing, the data is restructured into a standardized format (</a:t>
            </a:r>
            <a:r>
              <a:rPr lang="en-US" b="1" dirty="0"/>
              <a:t>normalized log data</a:t>
            </a:r>
            <a:r>
              <a:rPr lang="en-US" dirty="0"/>
              <a:t>) in the </a:t>
            </a:r>
            <a:r>
              <a:rPr lang="en-US" b="1" dirty="0"/>
              <a:t>normalization</a:t>
            </a:r>
            <a:r>
              <a:rPr lang="en-US" dirty="0"/>
              <a:t> component.</a:t>
            </a:r>
          </a:p>
          <a:p>
            <a:r>
              <a:rPr lang="en-US" dirty="0"/>
              <a:t>The main part is the </a:t>
            </a:r>
            <a:r>
              <a:rPr lang="en-US" b="1" dirty="0"/>
              <a:t>correlation and analysis </a:t>
            </a:r>
            <a:r>
              <a:rPr lang="en-US" dirty="0"/>
              <a:t>component, as there the incidents are ﬁnally recognized based on the incoming </a:t>
            </a:r>
            <a:r>
              <a:rPr lang="en-US" b="1" dirty="0"/>
              <a:t>normalized log data</a:t>
            </a:r>
            <a:r>
              <a:rPr lang="en-US" dirty="0"/>
              <a:t>. </a:t>
            </a:r>
          </a:p>
          <a:p>
            <a:r>
              <a:rPr lang="en-US" dirty="0"/>
              <a:t>Additionally, analyses are conducted based on </a:t>
            </a:r>
            <a:r>
              <a:rPr lang="en-US" b="1" dirty="0"/>
              <a:t>historic data </a:t>
            </a:r>
            <a:r>
              <a:rPr lang="en-US" dirty="0"/>
              <a:t>provided by the </a:t>
            </a:r>
            <a:r>
              <a:rPr lang="en-US" b="1" dirty="0"/>
              <a:t>storage </a:t>
            </a:r>
            <a:r>
              <a:rPr lang="en-US" dirty="0"/>
              <a:t>component. </a:t>
            </a:r>
            <a:r>
              <a:rPr lang="en-US" b="1" dirty="0"/>
              <a:t>Analysis results and raw log data </a:t>
            </a:r>
            <a:r>
              <a:rPr lang="en-US" dirty="0"/>
              <a:t>are also stored herein. In order to enable further processing by other modules, </a:t>
            </a:r>
            <a:r>
              <a:rPr lang="en-US" b="1" dirty="0"/>
              <a:t>prepared data </a:t>
            </a:r>
            <a:r>
              <a:rPr lang="en-US" dirty="0"/>
              <a:t>is provided. </a:t>
            </a:r>
          </a:p>
          <a:p>
            <a:r>
              <a:rPr lang="en-US" dirty="0"/>
              <a:t>Finally, the ﬁndings can either be </a:t>
            </a:r>
            <a:r>
              <a:rPr lang="en-US" b="1" dirty="0"/>
              <a:t>reported </a:t>
            </a:r>
            <a:r>
              <a:rPr lang="en-US" dirty="0"/>
              <a:t>or</a:t>
            </a:r>
            <a:r>
              <a:rPr lang="en-US" b="1" dirty="0"/>
              <a:t> shared </a:t>
            </a:r>
            <a:r>
              <a:rPr lang="en-US" dirty="0"/>
              <a:t>with other systems or organizations in form of </a:t>
            </a:r>
            <a:r>
              <a:rPr lang="en-US" b="1" dirty="0"/>
              <a:t>threat intelligence</a:t>
            </a:r>
            <a:r>
              <a:rPr lang="en-US" dirty="0"/>
              <a:t>. </a:t>
            </a:r>
          </a:p>
          <a:p>
            <a:r>
              <a:rPr lang="en-US" dirty="0"/>
              <a:t>The </a:t>
            </a:r>
            <a:r>
              <a:rPr lang="en-US" b="1" dirty="0"/>
              <a:t>monitoring</a:t>
            </a:r>
            <a:r>
              <a:rPr lang="en-US" dirty="0"/>
              <a:t> component provides an interface for human interaction and the </a:t>
            </a:r>
            <a:r>
              <a:rPr lang="en-US" b="1" dirty="0"/>
              <a:t>alerting &amp; incident response </a:t>
            </a:r>
            <a:r>
              <a:rPr lang="en-US" dirty="0"/>
              <a:t>component can propagate alerts to responsible stakeholders or react automatically in case of an incident</a:t>
            </a:r>
          </a:p>
          <a:p>
            <a:endParaRPr lang="en-US" dirty="0"/>
          </a:p>
        </p:txBody>
      </p:sp>
    </p:spTree>
    <p:extLst>
      <p:ext uri="{BB962C8B-B14F-4D97-AF65-F5344CB8AC3E}">
        <p14:creationId xmlns:p14="http://schemas.microsoft.com/office/powerpoint/2010/main" val="2377219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1264D5-46C7-4760-ADB6-B71CBD10A0F1}"/>
              </a:ext>
            </a:extLst>
          </p:cNvPr>
          <p:cNvPicPr>
            <a:picLocks noChangeAspect="1"/>
          </p:cNvPicPr>
          <p:nvPr/>
        </p:nvPicPr>
        <p:blipFill>
          <a:blip r:embed="rId2"/>
          <a:stretch>
            <a:fillRect/>
          </a:stretch>
        </p:blipFill>
        <p:spPr>
          <a:xfrm>
            <a:off x="1720362" y="0"/>
            <a:ext cx="8751277" cy="6858000"/>
          </a:xfrm>
          <a:prstGeom prst="rect">
            <a:avLst/>
          </a:prstGeom>
        </p:spPr>
      </p:pic>
    </p:spTree>
    <p:extLst>
      <p:ext uri="{BB962C8B-B14F-4D97-AF65-F5344CB8AC3E}">
        <p14:creationId xmlns:p14="http://schemas.microsoft.com/office/powerpoint/2010/main" val="11265199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7EC602-F1F8-4B90-8E73-1E2C407CFBD8}"/>
              </a:ext>
            </a:extLst>
          </p:cNvPr>
          <p:cNvPicPr>
            <a:picLocks noChangeAspect="1"/>
          </p:cNvPicPr>
          <p:nvPr/>
        </p:nvPicPr>
        <p:blipFill>
          <a:blip r:embed="rId2"/>
          <a:stretch>
            <a:fillRect/>
          </a:stretch>
        </p:blipFill>
        <p:spPr>
          <a:xfrm>
            <a:off x="1524000" y="457200"/>
            <a:ext cx="9144000" cy="6376012"/>
          </a:xfrm>
          <a:prstGeom prst="rect">
            <a:avLst/>
          </a:prstGeom>
        </p:spPr>
      </p:pic>
    </p:spTree>
    <p:extLst>
      <p:ext uri="{BB962C8B-B14F-4D97-AF65-F5344CB8AC3E}">
        <p14:creationId xmlns:p14="http://schemas.microsoft.com/office/powerpoint/2010/main" val="1195399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3DBA-8A46-4A28-8000-31F21E6F6B7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39A9F0E-16A2-454C-9145-48E764F43CB9}"/>
              </a:ext>
            </a:extLst>
          </p:cNvPr>
          <p:cNvSpPr>
            <a:spLocks noGrp="1"/>
          </p:cNvSpPr>
          <p:nvPr>
            <p:ph idx="1"/>
          </p:nvPr>
        </p:nvSpPr>
        <p:spPr/>
        <p:txBody>
          <a:bodyPr>
            <a:normAutofit fontScale="92500" lnSpcReduction="10000"/>
          </a:bodyPr>
          <a:lstStyle/>
          <a:p>
            <a:r>
              <a:rPr lang="en-US" dirty="0"/>
              <a:t>M.H. </a:t>
            </a:r>
            <a:r>
              <a:rPr lang="en-US" dirty="0" err="1"/>
              <a:t>Almeshekah</a:t>
            </a:r>
            <a:r>
              <a:rPr lang="en-US" dirty="0"/>
              <a:t>, E.H. Spafford, “Cyber security deception”, </a:t>
            </a:r>
            <a:r>
              <a:rPr lang="en-US" i="1" dirty="0"/>
              <a:t>Cyber Deception</a:t>
            </a:r>
            <a:r>
              <a:rPr lang="en-US" dirty="0"/>
              <a:t>, Springer 2016, 25-52</a:t>
            </a:r>
          </a:p>
          <a:p>
            <a:pPr>
              <a:lnSpc>
                <a:spcPct val="100000"/>
              </a:lnSpc>
              <a:spcBef>
                <a:spcPts val="0"/>
              </a:spcBef>
            </a:pPr>
            <a:r>
              <a:rPr lang="en-US" dirty="0"/>
              <a:t>E. B. Fernandez, Elias </a:t>
            </a:r>
            <a:r>
              <a:rPr lang="en-US" dirty="0" err="1"/>
              <a:t>Bou-Harb</a:t>
            </a:r>
            <a:r>
              <a:rPr lang="en-US" dirty="0"/>
              <a:t>, Virginia Romero, “A security pattern for honeypots”,  6</a:t>
            </a:r>
            <a:r>
              <a:rPr lang="en-US" i="1" baseline="30000" dirty="0"/>
              <a:t>th</a:t>
            </a:r>
            <a:r>
              <a:rPr lang="en-US" i="1" dirty="0"/>
              <a:t> Asian Conference on Pattern Languages of Programs” (</a:t>
            </a:r>
            <a:r>
              <a:rPr lang="en-US" i="1" dirty="0" err="1"/>
              <a:t>AsianPLoP</a:t>
            </a:r>
            <a:r>
              <a:rPr lang="en-US" i="1" dirty="0"/>
              <a:t> 2017), </a:t>
            </a:r>
            <a:r>
              <a:rPr lang="en-US" dirty="0"/>
              <a:t>Tokyo, Japan, March 11-12, 2017.</a:t>
            </a:r>
          </a:p>
          <a:p>
            <a:pPr>
              <a:lnSpc>
                <a:spcPct val="100000"/>
              </a:lnSpc>
              <a:spcBef>
                <a:spcPts val="0"/>
              </a:spcBef>
            </a:pPr>
            <a:r>
              <a:rPr lang="en-US" dirty="0"/>
              <a:t>Michael Docking, Anton V. </a:t>
            </a:r>
            <a:r>
              <a:rPr lang="en-US" dirty="0" err="1"/>
              <a:t>Uzunov</a:t>
            </a:r>
            <a:r>
              <a:rPr lang="en-US" dirty="0"/>
              <a:t>, Chris </a:t>
            </a:r>
            <a:r>
              <a:rPr lang="en-US" dirty="0" err="1"/>
              <a:t>Fiddyment</a:t>
            </a:r>
            <a:r>
              <a:rPr lang="en-US" dirty="0"/>
              <a:t>, Richard Brain, Scott Hewett, Lee Blucher, “UNISON: Towards a Middleware Architecture for Autonomous Cyber </a:t>
            </a:r>
            <a:r>
              <a:rPr lang="en-US" dirty="0" err="1"/>
              <a:t>Defence</a:t>
            </a:r>
            <a:r>
              <a:rPr lang="en-US" dirty="0"/>
              <a:t>”, </a:t>
            </a:r>
            <a:r>
              <a:rPr lang="en-US" i="1" dirty="0"/>
              <a:t>2015 24th Australasian Software Engineering Conference </a:t>
            </a:r>
          </a:p>
          <a:p>
            <a:pPr>
              <a:lnSpc>
                <a:spcPct val="100000"/>
              </a:lnSpc>
              <a:spcBef>
                <a:spcPts val="0"/>
              </a:spcBef>
            </a:pPr>
            <a:r>
              <a:rPr lang="en-US" dirty="0"/>
              <a:t>M. </a:t>
            </a:r>
            <a:r>
              <a:rPr lang="en-US" dirty="0" err="1"/>
              <a:t>Vielberth</a:t>
            </a:r>
            <a:r>
              <a:rPr lang="en-US" dirty="0"/>
              <a:t>, G. </a:t>
            </a:r>
            <a:r>
              <a:rPr lang="en-US" dirty="0" err="1"/>
              <a:t>Pernul</a:t>
            </a:r>
            <a:r>
              <a:rPr lang="en-US" dirty="0"/>
              <a:t>, “A Security Information and Event Management pattern”, </a:t>
            </a:r>
            <a:r>
              <a:rPr lang="en-US" i="1" dirty="0"/>
              <a:t>12</a:t>
            </a:r>
            <a:r>
              <a:rPr lang="en-US" i="1" baseline="30000" dirty="0"/>
              <a:t>th</a:t>
            </a:r>
            <a:r>
              <a:rPr lang="en-US" i="1" dirty="0"/>
              <a:t> Latin American Conf. on Pattern Languages of Programs</a:t>
            </a:r>
            <a:r>
              <a:rPr lang="en-US" dirty="0"/>
              <a:t>, Nov. 20-23, 2018, Valparaiso, Chile</a:t>
            </a:r>
          </a:p>
          <a:p>
            <a:endParaRPr lang="en-US" dirty="0"/>
          </a:p>
        </p:txBody>
      </p:sp>
    </p:spTree>
    <p:extLst>
      <p:ext uri="{BB962C8B-B14F-4D97-AF65-F5344CB8AC3E}">
        <p14:creationId xmlns:p14="http://schemas.microsoft.com/office/powerpoint/2010/main" val="149272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Deception defenses</a:t>
            </a:r>
          </a:p>
        </p:txBody>
      </p:sp>
      <p:sp>
        <p:nvSpPr>
          <p:cNvPr id="3" name="Content Placeholder 2"/>
          <p:cNvSpPr>
            <a:spLocks noGrp="1"/>
          </p:cNvSpPr>
          <p:nvPr>
            <p:ph idx="1"/>
          </p:nvPr>
        </p:nvSpPr>
        <p:spPr/>
        <p:txBody>
          <a:bodyPr/>
          <a:lstStyle/>
          <a:p>
            <a:r>
              <a:rPr lang="en-US" dirty="0"/>
              <a:t>Deception is “Planned actions taken to mislead and/or confuse attackers and to thereby cause them to take (or not take) specific actions that aid computer-security defenses.”</a:t>
            </a:r>
          </a:p>
          <a:p>
            <a:r>
              <a:rPr lang="en-US" dirty="0"/>
              <a:t>A common type are honeypots</a:t>
            </a:r>
          </a:p>
          <a:p>
            <a:r>
              <a:rPr lang="en-US" dirty="0"/>
              <a:t>More advanced methods have appeared recently</a:t>
            </a:r>
          </a:p>
        </p:txBody>
      </p:sp>
    </p:spTree>
    <p:extLst>
      <p:ext uri="{BB962C8B-B14F-4D97-AF65-F5344CB8AC3E}">
        <p14:creationId xmlns:p14="http://schemas.microsoft.com/office/powerpoint/2010/main" val="366515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7711"/>
          </a:xfrm>
        </p:spPr>
        <p:txBody>
          <a:bodyPr>
            <a:normAutofit fontScale="90000"/>
          </a:bodyPr>
          <a:lstStyle/>
          <a:p>
            <a:r>
              <a:rPr lang="en-US" dirty="0"/>
              <a:t>Active defense and deception in the CKC</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29789"/>
            <a:ext cx="12192000" cy="4344698"/>
          </a:xfrm>
          <a:prstGeom prst="rect">
            <a:avLst/>
          </a:prstGeom>
        </p:spPr>
      </p:pic>
    </p:spTree>
    <p:extLst>
      <p:ext uri="{BB962C8B-B14F-4D97-AF65-F5344CB8AC3E}">
        <p14:creationId xmlns:p14="http://schemas.microsoft.com/office/powerpoint/2010/main" val="3349818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Honeypots</a:t>
            </a:r>
          </a:p>
        </p:txBody>
      </p:sp>
      <p:sp>
        <p:nvSpPr>
          <p:cNvPr id="3" name="Content Placeholder 2"/>
          <p:cNvSpPr>
            <a:spLocks noGrp="1"/>
          </p:cNvSpPr>
          <p:nvPr>
            <p:ph idx="1"/>
          </p:nvPr>
        </p:nvSpPr>
        <p:spPr>
          <a:xfrm>
            <a:off x="1023497" y="1825625"/>
            <a:ext cx="10515600" cy="4351338"/>
          </a:xfrm>
        </p:spPr>
        <p:txBody>
          <a:bodyPr>
            <a:normAutofit fontScale="85000" lnSpcReduction="20000"/>
          </a:bodyPr>
          <a:lstStyle/>
          <a:p>
            <a:pPr marL="0" indent="0">
              <a:buNone/>
            </a:pPr>
            <a:r>
              <a:rPr lang="en-US" b="1" i="1" dirty="0"/>
              <a:t>Intent</a:t>
            </a:r>
            <a:endParaRPr lang="en-US" b="1" dirty="0"/>
          </a:p>
          <a:p>
            <a:r>
              <a:rPr lang="en-US" dirty="0"/>
              <a:t>Attract attacks generated by intruders to understand and capture their intentions, mechanisms, strategies and potential for success in order to prepare better to defend against these attacks.  Attackers are lured by mimicking internal, typically sensitive services.</a:t>
            </a:r>
          </a:p>
          <a:p>
            <a:pPr marL="0" indent="0">
              <a:buNone/>
            </a:pPr>
            <a:r>
              <a:rPr lang="en-US" b="1" i="1" dirty="0"/>
              <a:t>Solution</a:t>
            </a:r>
            <a:endParaRPr lang="en-US" b="1" dirty="0"/>
          </a:p>
          <a:p>
            <a:r>
              <a:rPr lang="en-US" dirty="0"/>
              <a:t>Place an easy and appealing target, a honeypot, to attract attacks and lure intruders, so we can assess (i.e., infer, characterize, mitigate, and attribute) them and prepare ways to halt them. </a:t>
            </a:r>
          </a:p>
          <a:p>
            <a:r>
              <a:rPr lang="en-US" dirty="0"/>
              <a:t>A honeypot, when configured with services operating in such realms, could be used to capture significant attack strategies, intentions and mechanisms to aid in deriving effective attack signatures that can be used for detection, mitigation, and attribution, as well as to indicate possible defenses.</a:t>
            </a:r>
          </a:p>
          <a:p>
            <a:endParaRPr lang="en-US" dirty="0"/>
          </a:p>
          <a:p>
            <a:endParaRPr lang="en-US" dirty="0"/>
          </a:p>
        </p:txBody>
      </p:sp>
    </p:spTree>
    <p:extLst>
      <p:ext uri="{BB962C8B-B14F-4D97-AF65-F5344CB8AC3E}">
        <p14:creationId xmlns:p14="http://schemas.microsoft.com/office/powerpoint/2010/main" val="10187750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6952</TotalTime>
  <Words>3809</Words>
  <Application>Microsoft Office PowerPoint</Application>
  <PresentationFormat>Widescreen</PresentationFormat>
  <Paragraphs>253</Paragraphs>
  <Slides>62</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Times New Roman</vt:lpstr>
      <vt:lpstr>Wingdings</vt:lpstr>
      <vt:lpstr>Office Theme</vt:lpstr>
      <vt:lpstr>Chapter 11. New defenses </vt:lpstr>
      <vt:lpstr>Threat/security  intelligence</vt:lpstr>
      <vt:lpstr>Defenses: SIEM</vt:lpstr>
      <vt:lpstr>PowerPoint Presentation</vt:lpstr>
      <vt:lpstr>PowerPoint Presentation</vt:lpstr>
      <vt:lpstr>SIEM components</vt:lpstr>
      <vt:lpstr>Deception defenses</vt:lpstr>
      <vt:lpstr>Active defense and deception in the CKC</vt:lpstr>
      <vt:lpstr>Honeypots</vt:lpstr>
      <vt:lpstr>PowerPoint Presentation</vt:lpstr>
      <vt:lpstr>Solution</vt:lpstr>
      <vt:lpstr>Sequence diagram for use case Detect Attack </vt:lpstr>
      <vt:lpstr>Honeypot consequences</vt:lpstr>
      <vt:lpstr>Autonomous cyber defense systems [Doc15]</vt:lpstr>
      <vt:lpstr>PowerPoint Presentation</vt:lpstr>
      <vt:lpstr>UNISON layers</vt:lpstr>
      <vt:lpstr>UNISON layers II</vt:lpstr>
      <vt:lpstr>A use case for UNISON</vt:lpstr>
      <vt:lpstr>Deception attacks</vt:lpstr>
      <vt:lpstr>Publish/subscribe attacks in robots</vt:lpstr>
      <vt:lpstr>Deception attacks in the US elections</vt:lpstr>
      <vt:lpstr>Cambridge Analytica</vt:lpstr>
      <vt:lpstr>Cambridge Analytica II</vt:lpstr>
      <vt:lpstr>Cambridge Analytica</vt:lpstr>
      <vt:lpstr> zone Isolation using Virtual processors </vt:lpstr>
      <vt:lpstr>Threats</vt:lpstr>
      <vt:lpstr>Class diagram pf the Zone Isolation pattern</vt:lpstr>
      <vt:lpstr>Threat handling</vt:lpstr>
      <vt:lpstr>PowerPoint Presentation</vt:lpstr>
      <vt:lpstr>Secure communications in standard phone</vt:lpstr>
      <vt:lpstr>L4 Microvisor</vt:lpstr>
      <vt:lpstr>The Microkernel pattern  (www.vico.org)  </vt:lpstr>
      <vt:lpstr>PowerPoint Presentation</vt:lpstr>
      <vt:lpstr>Microkernel-based architectures</vt:lpstr>
      <vt:lpstr>Reducing kernel mode execution</vt:lpstr>
      <vt:lpstr>PowerPoint Presentation</vt:lpstr>
      <vt:lpstr>Hardware support: ARM architecture</vt:lpstr>
      <vt:lpstr>ARM II</vt:lpstr>
      <vt:lpstr>ARM Security</vt:lpstr>
      <vt:lpstr>ARM Sec  II</vt:lpstr>
      <vt:lpstr>ARM Virtualization extensions</vt:lpstr>
      <vt:lpstr>PowerPoint Presentation</vt:lpstr>
      <vt:lpstr>ARM Cortex processor architecture</vt:lpstr>
      <vt:lpstr>Known uses</vt:lpstr>
      <vt:lpstr>Use of multilevel models for separation of processes</vt:lpstr>
      <vt:lpstr>PowerPoint Presentation</vt:lpstr>
      <vt:lpstr>Use of the levels (1 is lowest)</vt:lpstr>
      <vt:lpstr>Process isolation</vt:lpstr>
      <vt:lpstr> The Controlled Execution Environment pattern   </vt:lpstr>
      <vt:lpstr>Sandbox pattern</vt:lpstr>
      <vt:lpstr>EMUI (Huawei) security architecture</vt:lpstr>
      <vt:lpstr>PowerPoint Presentation</vt:lpstr>
      <vt:lpstr>Secure Boot</vt:lpstr>
      <vt:lpstr>EMUI 8.0 (Huawei) Secure boot</vt:lpstr>
      <vt:lpstr>Trusted Platform Module (TPM)</vt:lpstr>
      <vt:lpstr>TPM functions</vt:lpstr>
      <vt:lpstr>TPM structure</vt:lpstr>
      <vt:lpstr>Pattern diagram of a cloud ecosystem</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  </dc:title>
  <dc:creator>Eduardo Fernandez</dc:creator>
  <cp:lastModifiedBy>Eduardo Fernandez</cp:lastModifiedBy>
  <cp:revision>87</cp:revision>
  <dcterms:created xsi:type="dcterms:W3CDTF">2018-11-02T14:40:03Z</dcterms:created>
  <dcterms:modified xsi:type="dcterms:W3CDTF">2018-11-08T17:20:24Z</dcterms:modified>
</cp:coreProperties>
</file>